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8" r:id="rId2"/>
    <p:sldId id="415" r:id="rId3"/>
    <p:sldId id="400" r:id="rId4"/>
    <p:sldId id="465" r:id="rId5"/>
    <p:sldId id="403" r:id="rId6"/>
    <p:sldId id="407" r:id="rId7"/>
    <p:sldId id="411" r:id="rId8"/>
    <p:sldId id="412" r:id="rId9"/>
    <p:sldId id="413" r:id="rId10"/>
    <p:sldId id="414" r:id="rId11"/>
    <p:sldId id="402" r:id="rId12"/>
    <p:sldId id="404" r:id="rId13"/>
    <p:sldId id="405" r:id="rId14"/>
    <p:sldId id="406" r:id="rId15"/>
    <p:sldId id="408" r:id="rId16"/>
    <p:sldId id="469" r:id="rId17"/>
    <p:sldId id="409" r:id="rId18"/>
    <p:sldId id="410" r:id="rId19"/>
    <p:sldId id="416" r:id="rId20"/>
    <p:sldId id="470" r:id="rId21"/>
    <p:sldId id="417" r:id="rId22"/>
    <p:sldId id="418" r:id="rId23"/>
    <p:sldId id="419" r:id="rId24"/>
    <p:sldId id="421" r:id="rId25"/>
    <p:sldId id="420" r:id="rId26"/>
    <p:sldId id="422" r:id="rId27"/>
    <p:sldId id="423" r:id="rId28"/>
    <p:sldId id="424" r:id="rId29"/>
    <p:sldId id="425" r:id="rId30"/>
    <p:sldId id="427" r:id="rId31"/>
    <p:sldId id="430" r:id="rId32"/>
    <p:sldId id="428" r:id="rId33"/>
    <p:sldId id="431" r:id="rId34"/>
    <p:sldId id="450" r:id="rId35"/>
    <p:sldId id="451" r:id="rId36"/>
    <p:sldId id="466" r:id="rId37"/>
    <p:sldId id="432" r:id="rId38"/>
    <p:sldId id="467" r:id="rId39"/>
    <p:sldId id="45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72" r:id="rId51"/>
    <p:sldId id="471" r:id="rId52"/>
    <p:sldId id="443" r:id="rId53"/>
    <p:sldId id="444" r:id="rId54"/>
    <p:sldId id="446" r:id="rId55"/>
    <p:sldId id="447" r:id="rId56"/>
    <p:sldId id="448" r:id="rId57"/>
    <p:sldId id="449" r:id="rId58"/>
    <p:sldId id="453" r:id="rId59"/>
    <p:sldId id="473" r:id="rId60"/>
    <p:sldId id="474" r:id="rId61"/>
    <p:sldId id="475" r:id="rId62"/>
    <p:sldId id="476" r:id="rId63"/>
    <p:sldId id="477" r:id="rId64"/>
    <p:sldId id="454" r:id="rId65"/>
    <p:sldId id="455" r:id="rId66"/>
    <p:sldId id="463" r:id="rId67"/>
    <p:sldId id="456" r:id="rId68"/>
    <p:sldId id="457" r:id="rId69"/>
    <p:sldId id="458" r:id="rId70"/>
    <p:sldId id="459" r:id="rId71"/>
    <p:sldId id="460" r:id="rId72"/>
    <p:sldId id="461" r:id="rId73"/>
    <p:sldId id="464" r:id="rId74"/>
    <p:sldId id="468" r:id="rId75"/>
    <p:sldId id="39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SLIDES" id="{012ED236-F0AF-412D-98F4-EA5107E1A6B1}">
          <p14:sldIdLst/>
        </p14:section>
        <p14:section name="TITLE SLIDES" id="{4CA568DD-5D15-4DC9-81C8-C7C531EACDE7}">
          <p14:sldIdLst>
            <p14:sldId id="258"/>
            <p14:sldId id="415"/>
            <p14:sldId id="400"/>
            <p14:sldId id="465"/>
            <p14:sldId id="403"/>
            <p14:sldId id="407"/>
            <p14:sldId id="411"/>
            <p14:sldId id="412"/>
            <p14:sldId id="413"/>
            <p14:sldId id="414"/>
            <p14:sldId id="402"/>
            <p14:sldId id="404"/>
            <p14:sldId id="405"/>
            <p14:sldId id="406"/>
            <p14:sldId id="408"/>
            <p14:sldId id="469"/>
            <p14:sldId id="409"/>
            <p14:sldId id="410"/>
            <p14:sldId id="416"/>
            <p14:sldId id="470"/>
            <p14:sldId id="417"/>
            <p14:sldId id="418"/>
            <p14:sldId id="419"/>
            <p14:sldId id="421"/>
            <p14:sldId id="420"/>
            <p14:sldId id="422"/>
            <p14:sldId id="423"/>
            <p14:sldId id="424"/>
            <p14:sldId id="425"/>
            <p14:sldId id="427"/>
            <p14:sldId id="430"/>
            <p14:sldId id="428"/>
            <p14:sldId id="431"/>
            <p14:sldId id="450"/>
            <p14:sldId id="451"/>
            <p14:sldId id="466"/>
            <p14:sldId id="432"/>
            <p14:sldId id="467"/>
            <p14:sldId id="45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72"/>
            <p14:sldId id="471"/>
            <p14:sldId id="443"/>
            <p14:sldId id="444"/>
            <p14:sldId id="446"/>
            <p14:sldId id="447"/>
            <p14:sldId id="448"/>
            <p14:sldId id="449"/>
            <p14:sldId id="453"/>
            <p14:sldId id="473"/>
            <p14:sldId id="474"/>
            <p14:sldId id="475"/>
            <p14:sldId id="476"/>
            <p14:sldId id="477"/>
            <p14:sldId id="454"/>
            <p14:sldId id="455"/>
            <p14:sldId id="463"/>
            <p14:sldId id="456"/>
            <p14:sldId id="457"/>
            <p14:sldId id="458"/>
            <p14:sldId id="459"/>
            <p14:sldId id="460"/>
            <p14:sldId id="461"/>
            <p14:sldId id="464"/>
            <p14:sldId id="468"/>
            <p14:sldId id="399"/>
          </p14:sldIdLst>
        </p14:section>
        <p14:section name="MIDDLE" id="{19E9769A-F4C3-4275-8221-70BA96A4F6D3}">
          <p14:sldIdLst/>
        </p14:section>
        <p14:section name="INFOGRAPHICS" id="{C32E3997-D802-47A8-A754-05AAA580787D}">
          <p14:sldIdLst/>
        </p14:section>
        <p14:section name="MOCKUPS" id="{17E86C29-D9BE-4988-BBCC-04A4C6308417}">
          <p14:sldIdLst/>
        </p14:section>
        <p14:section name="FINAL SLIDES" id="{23245776-D1C9-46EC-9116-46E47D970277}">
          <p14:sldIdLst/>
        </p14:section>
        <p14:section name="ICONS" id="{892FD1B5-75FD-4B60-A570-89C2D88C91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C"/>
    <a:srgbClr val="90B84D"/>
    <a:srgbClr val="BBF39B"/>
    <a:srgbClr val="F3F3F0"/>
    <a:srgbClr val="DB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0" autoAdjust="0"/>
    <p:restoredTop sz="94660"/>
  </p:normalViewPr>
  <p:slideViewPr>
    <p:cSldViewPr snapToGrid="0">
      <p:cViewPr>
        <p:scale>
          <a:sx n="100" d="100"/>
          <a:sy n="100" d="100"/>
        </p:scale>
        <p:origin x="640" y="9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3200"/>
            </a:lvl1pPr>
            <a:lvl2pPr>
              <a:lnSpc>
                <a:spcPct val="100000"/>
              </a:lnSpc>
              <a:spcAft>
                <a:spcPts val="600"/>
              </a:spcAft>
              <a:defRPr sz="2800"/>
            </a:lvl2pPr>
            <a:lvl3pPr>
              <a:lnSpc>
                <a:spcPct val="100000"/>
              </a:lnSpc>
              <a:spcAft>
                <a:spcPts val="600"/>
              </a:spcAft>
              <a:defRPr sz="2400"/>
            </a:lvl3pPr>
            <a:lvl4pPr>
              <a:lnSpc>
                <a:spcPct val="100000"/>
              </a:lnSpc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Aft>
                <a:spcPts val="6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1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1299"/>
          </a:xfr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52728"/>
            <a:ext cx="10515600" cy="4924235"/>
          </a:xfrm>
        </p:spPr>
        <p:txBody>
          <a:bodyPr vert="horz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wetppr/blob/9d6d51ecb4f4814536c2e15993c45ae1affdf248/docs/presentations/ScientificPython.pptx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94y1Z2wpJg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IIp" TargetMode="External"/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2" Type="http://schemas.openxmlformats.org/officeDocument/2006/relationships/hyperlink" Target="https://github.com/pyenv/pye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7" Type="http://schemas.openxmlformats.org/officeDocument/2006/relationships/hyperlink" Target="https://www.markdownguide.org/" TargetMode="External"/><Relationship Id="rId2" Type="http://schemas.openxmlformats.org/officeDocument/2006/relationships/hyperlink" Target="https://readthedoc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kdocs.org/" TargetMode="External"/><Relationship Id="rId5" Type="http://schemas.openxmlformats.org/officeDocument/2006/relationships/hyperlink" Target="https://www.sphinx-doc.org/en/master/usage/restructuredtext/basics.html" TargetMode="External"/><Relationship Id="rId4" Type="http://schemas.openxmlformats.org/officeDocument/2006/relationships/hyperlink" Target="https://www.sphinx-doc.org/en/master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ijskens/tnt-collatz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paper.com/python-official-seminar-is-it-really-feasible-to-completely-remove-gi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iraspa.org/blog/visual-studio-code-c-cpp-fortran-with-multiple-source-fi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ualstudio.microsoft.com/" TargetMode="External"/><Relationship Id="rId5" Type="http://schemas.openxmlformats.org/officeDocument/2006/relationships/hyperlink" Target="https://github.com/microsoft/vscode/issues/60#issuecomment-161792005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etijskens/IIp/bin/iip-env.sh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njayamanne.github.io/pythonVSCodeDocs/docs/" TargetMode="External"/><Relationship Id="rId2" Type="http://schemas.openxmlformats.org/officeDocument/2006/relationships/hyperlink" Target="https://stackoverflow.com/questions/73378057/how-to-debug-remote-python-script-in-vs-co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ulletmark/debugpy-run" TargetMode="External"/><Relationship Id="rId4" Type="http://schemas.openxmlformats.org/officeDocument/2006/relationships/hyperlink" Target="https://learn.microsoft.com/en-us/visualstudio/python/debugging-python-code-on-remote-linux-machines?view=vs-2022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debugging-pdb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python-debugging-pdb/#essential-pdb-command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benjamin-simmonds.pythoncpp-debug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mailto:Engelbert.Tijskens@uantwerpen.b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Local and remote </a:t>
            </a:r>
            <a:br>
              <a:rPr lang="en-GB" dirty="0"/>
            </a:br>
            <a:r>
              <a:rPr lang="en-GB" dirty="0"/>
              <a:t>code development </a:t>
            </a:r>
            <a:br>
              <a:rPr lang="en-GB" dirty="0"/>
            </a:br>
            <a:r>
              <a:rPr lang="en-GB" dirty="0"/>
              <a:t>with VS Code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GB" dirty="0"/>
              <a:t>HPC Tips &amp; Tricks – fall 2022 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status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6018835"/>
            <a:ext cx="7836236" cy="20801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9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activity bar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472700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EXPLORER – tree view of your workspace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0DD0D1-883A-5DEC-CD65-EF9ABE27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67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9025D-DC7D-E1EF-0F77-01282602E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0"/>
          <a:stretch/>
        </p:blipFill>
        <p:spPr>
          <a:xfrm>
            <a:off x="6455788" y="1080655"/>
            <a:ext cx="4273944" cy="42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935691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SEARCH – and replace</a:t>
            </a:r>
          </a:p>
        </p:txBody>
      </p:sp>
    </p:spTree>
    <p:extLst>
      <p:ext uri="{BB962C8B-B14F-4D97-AF65-F5344CB8AC3E}">
        <p14:creationId xmlns:p14="http://schemas.microsoft.com/office/powerpoint/2010/main" val="378387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25375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SOURCE CONTROL – embedded 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1735-CD1D-41C0-CDFB-1EAF9F2C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16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10473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RUN AND DEBUG –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40EE-CA10-0DF9-3B54-B35E282E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3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72978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EXTENSIONS – market place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28B23-3B09-712C-7802-C8BAEF9B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600" cy="71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: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Marketplace – recommended </a:t>
            </a:r>
            <a:r>
              <a:rPr lang="en-GB" dirty="0" err="1"/>
              <a:t>extenstions</a:t>
            </a:r>
            <a:endParaRPr lang="en-GB" dirty="0"/>
          </a:p>
          <a:p>
            <a:pPr lvl="1"/>
            <a:r>
              <a:rPr lang="en-GB" dirty="0"/>
              <a:t>Remote Development (indispensable)</a:t>
            </a:r>
          </a:p>
          <a:p>
            <a:pPr lvl="1"/>
            <a:r>
              <a:rPr lang="en-GB" dirty="0">
                <a:effectLst/>
              </a:rPr>
              <a:t>Python extension for Visual Studio Code</a:t>
            </a:r>
          </a:p>
          <a:p>
            <a:pPr lvl="1"/>
            <a:r>
              <a:rPr lang="en-GB" dirty="0">
                <a:effectLst/>
              </a:rPr>
              <a:t>Python extension pack</a:t>
            </a:r>
          </a:p>
          <a:p>
            <a:pPr lvl="1"/>
            <a:r>
              <a:rPr lang="en-GB" dirty="0">
                <a:effectLst/>
              </a:rPr>
              <a:t>C/C++</a:t>
            </a:r>
          </a:p>
          <a:p>
            <a:pPr lvl="1"/>
            <a:r>
              <a:rPr lang="en-GB" dirty="0">
                <a:effectLst/>
              </a:rPr>
              <a:t>Better C++ syntax</a:t>
            </a:r>
          </a:p>
          <a:p>
            <a:pPr lvl="1"/>
            <a:r>
              <a:rPr lang="en-GB" dirty="0" err="1">
                <a:effectLst/>
              </a:rPr>
              <a:t>Cmake</a:t>
            </a:r>
            <a:endParaRPr lang="en-GB" dirty="0">
              <a:effectLst/>
            </a:endParaRPr>
          </a:p>
          <a:p>
            <a:pPr lvl="1"/>
            <a:r>
              <a:rPr lang="en-GB" dirty="0" err="1">
                <a:effectLst/>
              </a:rPr>
              <a:t>CMake</a:t>
            </a:r>
            <a:r>
              <a:rPr lang="en-GB" dirty="0">
                <a:effectLst/>
              </a:rPr>
              <a:t> tools</a:t>
            </a:r>
          </a:p>
          <a:p>
            <a:pPr lvl="1"/>
            <a:r>
              <a:rPr lang="en-GB" dirty="0">
                <a:effectLst/>
              </a:rPr>
              <a:t>Modern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3200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REMOTE EXPLORER – remote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1E07-6CB3-6052-C257-52E6B451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545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4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956685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TESTING – functionality for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B3447-B30A-CE10-A428-A45BB7AD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79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tutorial applies the </a:t>
            </a:r>
            <a:r>
              <a:rPr lang="en-GB" i="1" dirty="0"/>
              <a:t>research software development strategy</a:t>
            </a:r>
            <a:r>
              <a:rPr lang="en-GB" dirty="0"/>
              <a:t> as explained in </a:t>
            </a:r>
            <a:r>
              <a:rPr lang="en-GB" i="1" dirty="0">
                <a:hlinkClick r:id="rId3"/>
              </a:rPr>
              <a:t>Scientific Python</a:t>
            </a:r>
            <a:endParaRPr lang="en-GB" i="1" dirty="0"/>
          </a:p>
          <a:p>
            <a:r>
              <a:rPr lang="en-GB" dirty="0"/>
              <a:t>We start our development efforts locally, and transfer the code to a VSC cluster when we think it is ready for it</a:t>
            </a:r>
          </a:p>
          <a:p>
            <a:pPr lvl="1"/>
            <a:r>
              <a:rPr lang="en-GB" dirty="0"/>
              <a:t>This is a choice. You could as well start on the cluster right away. </a:t>
            </a:r>
          </a:p>
          <a:p>
            <a:pPr lvl="1">
              <a:buFont typeface="System Font Regular"/>
              <a:buChar char="+"/>
            </a:pPr>
            <a:r>
              <a:rPr lang="en-GB" dirty="0"/>
              <a:t>some tasks may be easier locally than remotely: debugging, testing various python environments, …</a:t>
            </a:r>
          </a:p>
          <a:p>
            <a:pPr lvl="1">
              <a:buFont typeface="System Font Regular"/>
              <a:buChar char="+"/>
            </a:pPr>
            <a:r>
              <a:rPr lang="en-GB" dirty="0"/>
              <a:t>you can continue your work without being connected</a:t>
            </a:r>
          </a:p>
          <a:p>
            <a:pPr lvl="1">
              <a:buFont typeface="System Font Regular"/>
              <a:buChar char="-"/>
            </a:pPr>
            <a:r>
              <a:rPr lang="en-GB" dirty="0"/>
              <a:t>development tools may be harder to setup (esp. on Windows)</a:t>
            </a:r>
          </a:p>
          <a:p>
            <a:pPr lvl="1">
              <a:buFont typeface="System Font Regular"/>
              <a:buChar char="-"/>
            </a:pPr>
            <a:r>
              <a:rPr lang="en-GB" dirty="0"/>
              <a:t>less parallel resources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 Sales Questions to Ask a Prospect - FRONTLINE Selling">
            <a:extLst>
              <a:ext uri="{FF2B5EF4-FFF2-40B4-BE49-F238E27FC236}">
                <a16:creationId xmlns:a16="http://schemas.microsoft.com/office/drawing/2014/main" id="{4FAF95FC-2399-D847-15E8-71EA5A38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80000">
            <a:off x="1968500" y="818353"/>
            <a:ext cx="82550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923818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0288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GB" dirty="0"/>
                  <a:t>one of the most famous unsolved problems in mathematics</a:t>
                </a:r>
              </a:p>
              <a:p>
                <a:r>
                  <a:rPr lang="en-GB" dirty="0"/>
                  <a:t>consider the following </a:t>
                </a:r>
                <a:r>
                  <a:rPr lang="en-GB" b="1" dirty="0">
                    <a:solidFill>
                      <a:srgbClr val="C00000"/>
                    </a:solidFill>
                  </a:rPr>
                  <a:t>iterative</a:t>
                </a:r>
                <a:r>
                  <a:rPr lang="en-GB" dirty="0"/>
                  <a:t> operation on an arbitrary positive integer:</a:t>
                </a:r>
              </a:p>
              <a:p>
                <a:pPr lvl="1"/>
                <a:r>
                  <a:rPr lang="en-GB" dirty="0"/>
                  <a:t>If the number is even, divide it by two: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If the number is odd, triple it and add one: 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+1→6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the conjecture is that, eventually, this iteration ends up at 1, for every natural number</a:t>
                </a:r>
              </a:p>
              <a:p>
                <a:r>
                  <a:rPr lang="en-GB" dirty="0"/>
                  <a:t>if you continue the iteration, you might as well say that every number, eventually, ends up in the loop </a:t>
                </a:r>
                <a:br>
                  <a:rPr lang="en-GB" dirty="0"/>
                </a:br>
                <a:r>
                  <a:rPr lang="en-GB" dirty="0"/>
                  <a:t>4, 2, 1, 4, 2, 1, 4, 2, 1, 4, 2, 1, ..</a:t>
                </a:r>
              </a:p>
              <a:p>
                <a:pPr lvl="1"/>
                <a:r>
                  <a:rPr lang="en-GB" dirty="0"/>
                  <a:t>the number of iterations to reach 1 is called the </a:t>
                </a:r>
                <a:r>
                  <a:rPr lang="en-GB" i="1" dirty="0"/>
                  <a:t>stopping time</a:t>
                </a:r>
              </a:p>
              <a:p>
                <a:r>
                  <a:rPr lang="en-GB" dirty="0"/>
                  <a:t>it is unsolved: </a:t>
                </a:r>
              </a:p>
              <a:p>
                <a:pPr lvl="1"/>
                <a:r>
                  <a:rPr lang="en-GB" dirty="0"/>
                  <a:t>there is no proof that it is true</a:t>
                </a:r>
              </a:p>
              <a:p>
                <a:pPr lvl="1"/>
                <a:r>
                  <a:rPr lang="en-GB" dirty="0"/>
                  <a:t>no counterexample has been found</a:t>
                </a:r>
              </a:p>
              <a:p>
                <a:r>
                  <a:rPr lang="en-GB" dirty="0"/>
                  <a:t>interested? checkout on </a:t>
                </a:r>
                <a:r>
                  <a:rPr lang="en-GB" dirty="0" err="1"/>
                  <a:t>youtube</a:t>
                </a:r>
                <a:r>
                  <a:rPr lang="en-GB" dirty="0"/>
                  <a:t>: </a:t>
                </a:r>
                <a:r>
                  <a:rPr lang="en-GB" dirty="0">
                    <a:hlinkClick r:id="rId3"/>
                  </a:rPr>
                  <a:t>The Simplest Math Problem No One Can Solve - Collatz Conjecture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483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r>
              <a:rPr lang="en-GB" dirty="0"/>
              <a:t>let’s be optimistic and try to find a counterexample</a:t>
            </a:r>
          </a:p>
          <a:p>
            <a:r>
              <a:rPr lang="en-GB" dirty="0"/>
              <a:t>after all the iteration is extremely simple, so we can make it very fast</a:t>
            </a:r>
          </a:p>
          <a:p>
            <a:r>
              <a:rPr lang="en-GB" dirty="0"/>
              <a:t>this has of course been tried before: all numbers up to 2</a:t>
            </a:r>
            <a:r>
              <a:rPr lang="en-GB" baseline="30000" dirty="0"/>
              <a:t>68</a:t>
            </a:r>
            <a:r>
              <a:rPr lang="en-GB" dirty="0"/>
              <a:t> comply</a:t>
            </a:r>
          </a:p>
          <a:p>
            <a:r>
              <a:rPr lang="en-GB" dirty="0"/>
              <a:t>so, our attempt is useless, but it makes a nice programming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C++, Fortran,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let’s start out with a simple </a:t>
            </a:r>
            <a:r>
              <a:rPr lang="en-GB" dirty="0">
                <a:solidFill>
                  <a:srgbClr val="C00000"/>
                </a:solidFill>
              </a:rPr>
              <a:t>Python</a:t>
            </a:r>
            <a:r>
              <a:rPr lang="en-GB" dirty="0"/>
              <a:t> approach that we can gradually improve</a:t>
            </a:r>
          </a:p>
          <a:p>
            <a:pPr lvl="1"/>
            <a:r>
              <a:rPr lang="en-GB" dirty="0"/>
              <a:t>obviously, Python isn’t really reputed for performance, but we’ll play some nice tricks to improve the performance</a:t>
            </a:r>
          </a:p>
          <a:p>
            <a:pPr lvl="1"/>
            <a:r>
              <a:rPr lang="en-GB" dirty="0"/>
              <a:t>on the other hand Python provides a really nice programming experience and a far better development efficiency than low level languages as C/C++/Fortran</a:t>
            </a:r>
          </a:p>
          <a:p>
            <a:r>
              <a:rPr lang="en-GB" dirty="0"/>
              <a:t>I like to start programming on my laptop (so I don’t need internet when working) and transfer the solution to one of the VSC-clusters when it is reasonably ready</a:t>
            </a:r>
          </a:p>
          <a:p>
            <a:r>
              <a:rPr lang="en-GB" dirty="0"/>
              <a:t>I use this workflow all the time:</a:t>
            </a:r>
          </a:p>
          <a:p>
            <a:pPr lvl="1"/>
            <a:r>
              <a:rPr lang="en-GB" dirty="0"/>
              <a:t>start with a simple Python code, and improve performance until happy with it </a:t>
            </a:r>
            <a:br>
              <a:rPr lang="en-GB" dirty="0"/>
            </a:br>
            <a:r>
              <a:rPr lang="en-GB" dirty="0"/>
              <a:t>(perhaps even throwing in C++ or Fortran code)</a:t>
            </a:r>
          </a:p>
          <a:p>
            <a:pPr lvl="1"/>
            <a:r>
              <a:rPr lang="en-GB" dirty="0"/>
              <a:t>initiate work on laptop and move to cluster when ready (sometimes switching back and forth for trying out new ideas)</a:t>
            </a:r>
          </a:p>
          <a:p>
            <a:r>
              <a:rPr lang="en-GB" dirty="0"/>
              <a:t>Here’s a tool that facilitates this workflow: </a:t>
            </a:r>
            <a:r>
              <a:rPr lang="en-GB" dirty="0">
                <a:hlinkClick r:id="rId2"/>
              </a:rPr>
              <a:t>micc2</a:t>
            </a:r>
            <a:r>
              <a:rPr lang="en-GB" dirty="0"/>
              <a:t>, (see its tutorial section)</a:t>
            </a:r>
          </a:p>
          <a:p>
            <a:r>
              <a:rPr lang="en-GB" dirty="0"/>
              <a:t>I use VS Code for local and remote editing, debugging and running</a:t>
            </a:r>
          </a:p>
          <a:p>
            <a:r>
              <a:rPr lang="en-GB" dirty="0"/>
              <a:t>check out </a:t>
            </a:r>
            <a:r>
              <a:rPr lang="en-GB" dirty="0">
                <a:hlinkClick r:id="rId3"/>
              </a:rPr>
              <a:t>https://github.com/etijskens/IIp</a:t>
            </a:r>
            <a:r>
              <a:rPr lang="en-GB" dirty="0"/>
              <a:t> for a full description of how to set up the local and remote environment for repeating the examples presented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: Python, </a:t>
            </a:r>
            <a:r>
              <a:rPr lang="en-GB" dirty="0" err="1"/>
              <a:t>pyenv</a:t>
            </a:r>
            <a:r>
              <a:rPr lang="en-GB" dirty="0"/>
              <a:t>, micc2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I </a:t>
                </a:r>
                <a:r>
                  <a:rPr lang="en-GB" dirty="0" err="1"/>
                  <a:t>favor</a:t>
                </a:r>
                <a:r>
                  <a:rPr lang="en-GB" dirty="0"/>
                  <a:t> Python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3.9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during debugging and testing: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 = 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print(f”{a=}”) 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# versus print(</a:t>
                </a:r>
                <a:r>
                  <a:rPr lang="en-GB" dirty="0" err="1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f”a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={a}”) in Python &lt;3.9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a=5</a:t>
                </a:r>
              </a:p>
              <a:p>
                <a:r>
                  <a:rPr lang="en-GB" dirty="0"/>
                  <a:t>on my laptop I manage different Python version using </a:t>
                </a:r>
                <a:r>
                  <a:rPr lang="en-GB" dirty="0">
                    <a:hlinkClick r:id="rId2"/>
                  </a:rPr>
                  <a:t>pyenv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cd my/workspace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</a:t>
                </a:r>
                <a:r>
                  <a:rPr lang="en-GB" dirty="0" err="1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pyenv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local 3.9.5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python –version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python 3.9.5</a:t>
                </a:r>
              </a:p>
              <a:p>
                <a:r>
                  <a:rPr lang="en-GB" dirty="0"/>
                  <a:t>install micc2: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python –m pip install [--user] et-micc2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--user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needed if you do not have write access in your python installation (e.g. as on the cluster)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checkout the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  <a:hlinkClick r:id="rId3"/>
                  </a:rPr>
                  <a:t>documentation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 for installing et-micc2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603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4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create a Python project with micc2: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create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[ Creating project directory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Python top-level package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git repository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 git repository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git://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cd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r>
              <a:rPr lang="en-GB" dirty="0"/>
              <a:t>add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--remote private </a:t>
            </a:r>
            <a:r>
              <a:rPr lang="en-GB" dirty="0"/>
              <a:t>if you don’t want your remote repo to be public</a:t>
            </a:r>
          </a:p>
          <a:p>
            <a:r>
              <a:rPr lang="en-GB" dirty="0"/>
              <a:t>add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--remote none</a:t>
            </a:r>
            <a:r>
              <a:rPr lang="en-GB" dirty="0"/>
              <a:t> if you don’t want a remote repo at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info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Project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located at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package: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version: 0.0.0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contents: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top-level package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(source 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what micc2 does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732" y="1228437"/>
            <a:ext cx="9769656" cy="463261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tree . -a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.git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gitignore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readthedocs.yml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CHANGELOG.rst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docs	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 ...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micc3.cfg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pyproject.toml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├──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   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tnt-collatz.micc.log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  └──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26</a:t>
            </a:fld>
            <a:endParaRPr lang="en-US"/>
          </a:p>
        </p:txBody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6E15763E-345B-4F0C-7350-8BD719C80116}"/>
              </a:ext>
            </a:extLst>
          </p:cNvPr>
          <p:cNvSpPr/>
          <p:nvPr/>
        </p:nvSpPr>
        <p:spPr>
          <a:xfrm>
            <a:off x="5468671" y="1344282"/>
            <a:ext cx="5940000" cy="375511"/>
          </a:xfrm>
          <a:prstGeom prst="accentBorderCallout1">
            <a:avLst>
              <a:gd name="adj1" fmla="val 24915"/>
              <a:gd name="adj2" fmla="val -2292"/>
              <a:gd name="adj3" fmla="val 165718"/>
              <a:gd name="adj4" fmla="val -367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local git repo, (remote at </a:t>
            </a:r>
            <a:r>
              <a:rPr lang="en-GB" dirty="0" err="1">
                <a:solidFill>
                  <a:srgbClr val="C00000"/>
                </a:solidFill>
              </a:rPr>
              <a:t>github.com</a:t>
            </a:r>
            <a:r>
              <a:rPr lang="en-GB" dirty="0">
                <a:solidFill>
                  <a:srgbClr val="C00000"/>
                </a:solidFill>
              </a:rPr>
              <a:t> as well)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64148D12-C041-B83C-F0FD-B11EEC75E8B3}"/>
              </a:ext>
            </a:extLst>
          </p:cNvPr>
          <p:cNvSpPr/>
          <p:nvPr/>
        </p:nvSpPr>
        <p:spPr>
          <a:xfrm>
            <a:off x="5468671" y="2043974"/>
            <a:ext cx="5940000" cy="375511"/>
          </a:xfrm>
          <a:prstGeom prst="accentBorderCallout1">
            <a:avLst>
              <a:gd name="adj1" fmla="val 15668"/>
              <a:gd name="adj2" fmla="val -2292"/>
              <a:gd name="adj3" fmla="val 88437"/>
              <a:gd name="adj4" fmla="val -265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documentation on </a:t>
            </a:r>
            <a:r>
              <a:rPr lang="en-GB" dirty="0" err="1">
                <a:solidFill>
                  <a:srgbClr val="C00000"/>
                </a:solidFill>
                <a:hlinkClick r:id="rId2"/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380FA74F-B4DC-4BAB-5436-CB496851DC4E}"/>
              </a:ext>
            </a:extLst>
          </p:cNvPr>
          <p:cNvSpPr/>
          <p:nvPr/>
        </p:nvSpPr>
        <p:spPr>
          <a:xfrm>
            <a:off x="5468671" y="2831194"/>
            <a:ext cx="5940000" cy="375511"/>
          </a:xfrm>
          <a:prstGeom prst="accentBorderCallout1">
            <a:avLst>
              <a:gd name="adj1" fmla="val 18750"/>
              <a:gd name="adj2" fmla="val -2487"/>
              <a:gd name="adj3" fmla="val 83114"/>
              <a:gd name="adj4" fmla="val -273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adding documentation </a:t>
            </a:r>
          </a:p>
        </p:txBody>
      </p:sp>
      <p:sp>
        <p:nvSpPr>
          <p:cNvPr id="10" name="Line Callout 1 (Border and Accent Bar) 9">
            <a:extLst>
              <a:ext uri="{FF2B5EF4-FFF2-40B4-BE49-F238E27FC236}">
                <a16:creationId xmlns:a16="http://schemas.microsoft.com/office/drawing/2014/main" id="{98034A51-C01F-CB35-FA28-267F8BD79D67}"/>
              </a:ext>
            </a:extLst>
          </p:cNvPr>
          <p:cNvSpPr/>
          <p:nvPr/>
        </p:nvSpPr>
        <p:spPr>
          <a:xfrm>
            <a:off x="5468671" y="4594571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21739"/>
              <a:gd name="adj4" fmla="val -8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(unit) tests (</a:t>
            </a:r>
            <a:r>
              <a:rPr lang="en-GB" dirty="0" err="1">
                <a:solidFill>
                  <a:srgbClr val="C00000"/>
                </a:solidFill>
              </a:rPr>
              <a:t>pytest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1" name="Line Callout 1 (Border and Accent Bar) 10">
            <a:extLst>
              <a:ext uri="{FF2B5EF4-FFF2-40B4-BE49-F238E27FC236}">
                <a16:creationId xmlns:a16="http://schemas.microsoft.com/office/drawing/2014/main" id="{A377C35C-7ACA-0562-24D0-7189C74D0535}"/>
              </a:ext>
            </a:extLst>
          </p:cNvPr>
          <p:cNvSpPr/>
          <p:nvPr/>
        </p:nvSpPr>
        <p:spPr>
          <a:xfrm>
            <a:off x="5468671" y="5212650"/>
            <a:ext cx="5940000" cy="375511"/>
          </a:xfrm>
          <a:prstGeom prst="accentBorderCallout1">
            <a:avLst>
              <a:gd name="adj1" fmla="val 18750"/>
              <a:gd name="adj2" fmla="val -2097"/>
              <a:gd name="adj3" fmla="val 60695"/>
              <a:gd name="adj4" fmla="val -276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entry for your python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E50B-4C2A-5C64-4DC0-04196418B5B3}"/>
              </a:ext>
            </a:extLst>
          </p:cNvPr>
          <p:cNvSpPr txBox="1"/>
          <p:nvPr/>
        </p:nvSpPr>
        <p:spPr>
          <a:xfrm>
            <a:off x="5468671" y="3431214"/>
            <a:ext cx="5933431" cy="37440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check out the </a:t>
            </a:r>
            <a:r>
              <a:rPr lang="en-GB" dirty="0">
                <a:hlinkClick r:id="rId3"/>
              </a:rPr>
              <a:t>micc2 documentation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on </a:t>
            </a:r>
            <a:r>
              <a:rPr lang="en-GB" dirty="0" err="1">
                <a:solidFill>
                  <a:srgbClr val="C00000"/>
                </a:solidFill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72D5C73-435E-81BA-B6AA-D5D768F41B7A}"/>
              </a:ext>
            </a:extLst>
          </p:cNvPr>
          <p:cNvSpPr/>
          <p:nvPr/>
        </p:nvSpPr>
        <p:spPr>
          <a:xfrm>
            <a:off x="5462102" y="3982736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45470"/>
              <a:gd name="adj4" fmla="val -317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on the Python Package Index (</a:t>
            </a:r>
            <a:r>
              <a:rPr lang="en-GB" dirty="0" err="1">
                <a:solidFill>
                  <a:srgbClr val="C00000"/>
                </a:solidFill>
              </a:rPr>
              <a:t>PyPI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638-29E1-DE2A-074B-E37197A5E006}"/>
              </a:ext>
            </a:extLst>
          </p:cNvPr>
          <p:cNvSpPr txBox="1"/>
          <p:nvPr/>
        </p:nvSpPr>
        <p:spPr>
          <a:xfrm>
            <a:off x="5468671" y="3247059"/>
            <a:ext cx="5940000" cy="58477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C00000"/>
                </a:solidFill>
              </a:rPr>
              <a:t>documentation is generated with </a:t>
            </a:r>
            <a:r>
              <a:rPr lang="en-GB" sz="1600" dirty="0">
                <a:solidFill>
                  <a:srgbClr val="C00000"/>
                </a:solidFill>
                <a:hlinkClick r:id="rId4"/>
              </a:rPr>
              <a:t>sphinx</a:t>
            </a:r>
            <a:r>
              <a:rPr lang="en-GB" sz="1600" dirty="0">
                <a:solidFill>
                  <a:srgbClr val="C00000"/>
                </a:solidFill>
              </a:rPr>
              <a:t>/</a:t>
            </a:r>
            <a:r>
              <a:rPr lang="en-GB" sz="1600" dirty="0">
                <a:solidFill>
                  <a:srgbClr val="C00000"/>
                </a:solidFill>
                <a:hlinkClick r:id="rId5"/>
              </a:rPr>
              <a:t>reStructuredText</a:t>
            </a:r>
            <a:r>
              <a:rPr lang="en-GB" sz="1600" dirty="0">
                <a:solidFill>
                  <a:srgbClr val="C00000"/>
                </a:solidFill>
              </a:rPr>
              <a:t>  documentation with </a:t>
            </a:r>
            <a:r>
              <a:rPr lang="en-GB" sz="1600" dirty="0">
                <a:solidFill>
                  <a:srgbClr val="C00000"/>
                </a:solidFill>
                <a:hlinkClick r:id="rId6"/>
              </a:rPr>
              <a:t>MkDocs</a:t>
            </a:r>
            <a:r>
              <a:rPr lang="en-GB" sz="1600" dirty="0">
                <a:solidFill>
                  <a:srgbClr val="C00000"/>
                </a:solidFill>
              </a:rPr>
              <a:t>/</a:t>
            </a:r>
            <a:r>
              <a:rPr lang="en-GB" sz="1600" dirty="0">
                <a:solidFill>
                  <a:srgbClr val="C00000"/>
                </a:solidFill>
                <a:hlinkClick r:id="rId7"/>
              </a:rPr>
              <a:t>markdown</a:t>
            </a:r>
            <a:r>
              <a:rPr lang="en-GB" sz="1600" dirty="0">
                <a:solidFill>
                  <a:srgbClr val="C00000"/>
                </a:solidFill>
              </a:rPr>
              <a:t> is work in progress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7681DA3-348E-34CA-B3B7-2FA08099D883}"/>
              </a:ext>
            </a:extLst>
          </p:cNvPr>
          <p:cNvSpPr/>
          <p:nvPr/>
        </p:nvSpPr>
        <p:spPr>
          <a:xfrm>
            <a:off x="3703649" y="2506376"/>
            <a:ext cx="78941" cy="1299237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FF57ED4-1487-F073-83BF-AD894366FC9F}"/>
              </a:ext>
            </a:extLst>
          </p:cNvPr>
          <p:cNvSpPr/>
          <p:nvPr/>
        </p:nvSpPr>
        <p:spPr>
          <a:xfrm>
            <a:off x="3165315" y="1672015"/>
            <a:ext cx="77845" cy="604118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382948F-4F75-FBED-35FB-87EFF7F1ADBD}"/>
              </a:ext>
            </a:extLst>
          </p:cNvPr>
          <p:cNvSpPr/>
          <p:nvPr/>
        </p:nvSpPr>
        <p:spPr>
          <a:xfrm>
            <a:off x="4811016" y="4306762"/>
            <a:ext cx="89905" cy="732306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228437"/>
            <a:ext cx="11152667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Perform 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n=1, return #iterations.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     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20410D-703F-D4FD-6396-766606605E59}"/>
              </a:ext>
            </a:extLst>
          </p:cNvPr>
          <p:cNvGrpSpPr/>
          <p:nvPr/>
        </p:nvGrpSpPr>
        <p:grpSpPr>
          <a:xfrm>
            <a:off x="3735554" y="457200"/>
            <a:ext cx="6769263" cy="2564490"/>
            <a:chOff x="3728975" y="457200"/>
            <a:chExt cx="6769263" cy="25644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329EDE-442D-DC9E-9310-C5862896BBC9}"/>
                </a:ext>
              </a:extLst>
            </p:cNvPr>
            <p:cNvSpPr/>
            <p:nvPr/>
          </p:nvSpPr>
          <p:spPr>
            <a:xfrm>
              <a:off x="5092855" y="1228437"/>
              <a:ext cx="1145900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CF4AE5-97C2-672E-9E19-A6A5D66AB109}"/>
                </a:ext>
              </a:extLst>
            </p:cNvPr>
            <p:cNvSpPr/>
            <p:nvPr/>
          </p:nvSpPr>
          <p:spPr>
            <a:xfrm>
              <a:off x="3923815" y="1231887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E3F10-7125-6993-3F9C-BB13714DDA6A}"/>
                </a:ext>
              </a:extLst>
            </p:cNvPr>
            <p:cNvSpPr/>
            <p:nvPr/>
          </p:nvSpPr>
          <p:spPr>
            <a:xfrm>
              <a:off x="3728975" y="2564905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5D1463-CABF-F0F7-9DCF-AF5FE05C5DFE}"/>
                </a:ext>
              </a:extLst>
            </p:cNvPr>
            <p:cNvSpPr/>
            <p:nvPr/>
          </p:nvSpPr>
          <p:spPr>
            <a:xfrm>
              <a:off x="7498473" y="457200"/>
              <a:ext cx="2999765" cy="9302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type annotations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3F03A571-110A-3AAD-46B2-6C9D366F3655}"/>
                </a:ext>
              </a:extLst>
            </p:cNvPr>
            <p:cNvCxnSpPr>
              <a:stCxn id="9" idx="2"/>
            </p:cNvCxnSpPr>
            <p:nvPr/>
          </p:nvCxnSpPr>
          <p:spPr>
            <a:xfrm rot="10800000" flipV="1">
              <a:off x="6435525" y="922319"/>
              <a:ext cx="1062948" cy="534509"/>
            </a:xfrm>
            <a:prstGeom prst="curved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6D79B474-3208-60FE-8151-C0D128FD2D98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rot="10800000" flipV="1">
              <a:off x="4755347" y="922320"/>
              <a:ext cx="2743127" cy="376462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4B5B6BE0-BEEE-AD4D-4D66-00F9E5942465}"/>
                </a:ext>
              </a:extLst>
            </p:cNvPr>
            <p:cNvCxnSpPr>
              <a:cxnSpLocks/>
              <a:stCxn id="9" idx="2"/>
              <a:endCxn id="8" idx="5"/>
            </p:cNvCxnSpPr>
            <p:nvPr/>
          </p:nvCxnSpPr>
          <p:spPr>
            <a:xfrm rot="10800000" flipV="1">
              <a:off x="4560507" y="922319"/>
              <a:ext cx="2937967" cy="2032475"/>
            </a:xfrm>
            <a:prstGeom prst="curvedConnector4">
              <a:avLst>
                <a:gd name="adj1" fmla="val 24722"/>
                <a:gd name="adj2" fmla="val 114539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20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range(1, 11):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print(f’{n} -&gt; {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(n)}’)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1 -&gt;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2 -&gt;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3 -&gt;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4 -&gt;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5 -&gt;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6 -&gt;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7 -&gt; 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8 -&gt;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9 -&gt; 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10 -&gt;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Tools I love to use: </a:t>
            </a:r>
            <a:r>
              <a:rPr lang="en-GB" dirty="0" err="1"/>
              <a:t>pytest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a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49213"/>
            <a:ext cx="10515600" cy="4159573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"""Test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list(range(1,11))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[ 0, 1, 7, 2, 5, 8, 16, 3, 19, 6 ]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assert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 test session starts 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darwin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3.8.5, pytest-6.2.2, py-1.11.0,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1 item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                                            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 1 passed in 0.11s 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local</a:t>
            </a:r>
            <a:r>
              <a:rPr lang="en-GB" dirty="0"/>
              <a:t> refers to your desktop/laptop to which you have physical access</a:t>
            </a:r>
          </a:p>
          <a:p>
            <a:pPr lvl="1"/>
            <a:r>
              <a:rPr lang="en-GB" dirty="0"/>
              <a:t>VS Code installed</a:t>
            </a:r>
          </a:p>
          <a:p>
            <a:pPr lvl="1"/>
            <a:r>
              <a:rPr lang="en-GB" dirty="0"/>
              <a:t>your favourite Python versions (</a:t>
            </a:r>
            <a:r>
              <a:rPr lang="en-GB" dirty="0" err="1"/>
              <a:t>pyenv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your favourite C++/Fortran compilers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37962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rgbClr val="C00000"/>
                </a:solidFill>
              </a:rPr>
              <a:t>remote</a:t>
            </a:r>
            <a:r>
              <a:rPr lang="en-GB" dirty="0"/>
              <a:t> refers to a distant machine which you can access through the network using </a:t>
            </a:r>
            <a:r>
              <a:rPr lang="en-GB" dirty="0" err="1"/>
              <a:t>ssh</a:t>
            </a:r>
            <a:endParaRPr lang="en-GB" dirty="0"/>
          </a:p>
          <a:p>
            <a:pPr lvl="1"/>
            <a:r>
              <a:rPr lang="en-GB" dirty="0"/>
              <a:t>typically a login node of a HPC cluster (VSC or other)</a:t>
            </a:r>
          </a:p>
          <a:p>
            <a:pPr lvl="1"/>
            <a:r>
              <a:rPr lang="en-GB" dirty="0"/>
              <a:t>pre-</a:t>
            </a:r>
            <a:r>
              <a:rPr lang="en-GB" dirty="0" err="1"/>
              <a:t>instaled</a:t>
            </a:r>
            <a:r>
              <a:rPr lang="en-GB" dirty="0"/>
              <a:t> software usually accessible through a module system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43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6"/>
            <a:ext cx="10515600" cy="4632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Perform </a:t>
            </a:r>
            <a:r>
              <a:rPr lang="en-GB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n=1, return #iterations.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     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3230858"/>
            <a:ext cx="6054183" cy="2986319"/>
          </a:xfrm>
        </p:spPr>
        <p:txBody>
          <a:bodyPr>
            <a:normAutofit/>
          </a:bodyPr>
          <a:lstStyle/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/>
              <a:t>decorator converts python code to C code and compiles it </a:t>
            </a:r>
            <a:r>
              <a:rPr lang="en-GB" i="1" dirty="0"/>
              <a:t>just in time</a:t>
            </a:r>
            <a:endParaRPr lang="en-GB" dirty="0"/>
          </a:p>
          <a:p>
            <a:r>
              <a:rPr lang="en-GB" dirty="0"/>
              <a:t>profits from the type annotations</a:t>
            </a:r>
          </a:p>
        </p:txBody>
      </p:sp>
    </p:spTree>
    <p:extLst>
      <p:ext uri="{BB962C8B-B14F-4D97-AF65-F5344CB8AC3E}">
        <p14:creationId xmlns:p14="http://schemas.microsoft.com/office/powerpoint/2010/main" val="383379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 : timings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5"/>
            <a:ext cx="10515600" cy="4780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# same as decorator, but undecorated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#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remains accessible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100_000  # number of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n0 = 2*N+10  # starting value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f"range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[{n0}, {n0+N}[") 	#&gt; range: [200010, 300010[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		#&gt; </a:t>
            </a: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3.86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move the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compilation out of the timing loop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		#&gt; ~15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#&gt; </a:t>
            </a: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0.27 s, x14.5</a:t>
            </a: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592" y="3895009"/>
            <a:ext cx="5220183" cy="204008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important speed up: x14.5</a:t>
            </a:r>
          </a:p>
          <a:p>
            <a:r>
              <a:rPr lang="en-GB" dirty="0"/>
              <a:t>easy to achieve (most of the time)</a:t>
            </a:r>
          </a:p>
          <a:p>
            <a:r>
              <a:rPr lang="en-GB" dirty="0"/>
              <a:t>speed up comes from avoiding slow python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CF59-07EF-0444-6209-4631BE2DE712}"/>
              </a:ext>
            </a:extLst>
          </p:cNvPr>
          <p:cNvCxnSpPr/>
          <p:nvPr/>
        </p:nvCxnSpPr>
        <p:spPr>
          <a:xfrm>
            <a:off x="5085115" y="4124668"/>
            <a:ext cx="0" cy="14604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3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63161"/>
            <a:ext cx="10862217" cy="4250557"/>
          </a:xfrm>
        </p:spPr>
        <p:txBody>
          <a:bodyPr>
            <a:normAutofit fontScale="47500" lnSpcReduction="20000"/>
          </a:bodyPr>
          <a:lstStyle/>
          <a:p>
            <a:r>
              <a:rPr lang="en-GB" sz="4200" dirty="0"/>
              <a:t>14.5 times faster is good, but can we do better?</a:t>
            </a:r>
          </a:p>
          <a:p>
            <a:r>
              <a:rPr lang="en-GB" sz="4200" dirty="0"/>
              <a:t>function call overhead?</a:t>
            </a:r>
          </a:p>
          <a:p>
            <a:r>
              <a:rPr lang="en-GB" sz="4200" dirty="0"/>
              <a:t>SIMD vectorisation?</a:t>
            </a:r>
          </a:p>
          <a:p>
            <a:r>
              <a:rPr lang="en-GB" sz="4200" dirty="0"/>
              <a:t>add C++ binary extension to </a:t>
            </a:r>
            <a:r>
              <a:rPr lang="en-GB" sz="4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200" dirty="0"/>
              <a:t> module</a:t>
            </a:r>
          </a:p>
          <a:p>
            <a:endParaRPr lang="en-GB" sz="4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add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[ Adding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submodule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package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C++ source in    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build settings in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CMakeLists.txt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module documentation in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simd.rst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								(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restructuredText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format).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Python test code in     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]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33EE3623-108E-028E-4B1A-8DE65FCDF6D8}"/>
              </a:ext>
            </a:extLst>
          </p:cNvPr>
          <p:cNvSpPr/>
          <p:nvPr/>
        </p:nvSpPr>
        <p:spPr>
          <a:xfrm>
            <a:off x="8055979" y="1344282"/>
            <a:ext cx="3352691" cy="1665136"/>
          </a:xfrm>
          <a:prstGeom prst="accentBorderCallout1">
            <a:avLst>
              <a:gd name="adj1" fmla="val 24915"/>
              <a:gd name="adj2" fmla="val -2292"/>
              <a:gd name="adj3" fmla="val 138632"/>
              <a:gd name="adj4" fmla="val -768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C00000"/>
                </a:solidFill>
              </a:rPr>
              <a:t>new entries for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C++ source code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build settings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documentation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test code</a:t>
            </a:r>
          </a:p>
        </p:txBody>
      </p:sp>
    </p:spTree>
    <p:extLst>
      <p:ext uri="{BB962C8B-B14F-4D97-AF65-F5344CB8AC3E}">
        <p14:creationId xmlns:p14="http://schemas.microsoft.com/office/powerpoint/2010/main" val="27284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SIMD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create a work array with the size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of a vector register</a:t>
            </a:r>
            <a:br>
              <a:rPr lang="en-GB" dirty="0"/>
            </a:br>
            <a:r>
              <a:rPr lang="en-GB" dirty="0"/>
              <a:t>	</a:t>
            </a:r>
            <a:r>
              <a:rPr lang="en-GB" sz="2600" dirty="0"/>
              <a:t>Python </a:t>
            </a:r>
            <a:r>
              <a:rPr lang="en-GB" sz="2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GB" sz="2600" dirty="0" err="1"/>
              <a:t>s</a:t>
            </a:r>
            <a:r>
              <a:rPr lang="en-GB" sz="2600" dirty="0"/>
              <a:t> are 64bit, so we can treat 4 </a:t>
            </a:r>
            <a:r>
              <a:rPr lang="en-GB" sz="2600" dirty="0" err="1"/>
              <a:t>ints</a:t>
            </a:r>
            <a:r>
              <a:rPr lang="en-GB" sz="2600" dirty="0"/>
              <a:t> at a time (</a:t>
            </a:r>
            <a:r>
              <a:rPr lang="en-GB" sz="2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W=4</a:t>
            </a:r>
            <a:r>
              <a:rPr lang="en-GB" sz="26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fill the work array with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perform 1 </a:t>
            </a:r>
            <a:r>
              <a:rPr lang="en-GB" dirty="0" err="1"/>
              <a:t>collatz</a:t>
            </a:r>
            <a:r>
              <a:rPr lang="en-GB" dirty="0"/>
              <a:t> iteration on these 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any of the values is 1, </a:t>
            </a:r>
            <a:br>
              <a:rPr lang="en-GB" dirty="0"/>
            </a:br>
            <a:r>
              <a:rPr lang="en-GB" dirty="0"/>
              <a:t>	store its stopping time,  </a:t>
            </a:r>
            <a:br>
              <a:rPr lang="en-GB" dirty="0"/>
            </a:br>
            <a:r>
              <a:rPr lang="en-GB" dirty="0"/>
              <a:t>	replace it with the next value in the list</a:t>
            </a:r>
            <a:br>
              <a:rPr lang="en-GB" dirty="0"/>
            </a:br>
            <a:r>
              <a:rPr lang="en-GB" dirty="0"/>
              <a:t>	and go back to 2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the list is exhausted finish the remaining elements in the work array and exit</a:t>
            </a:r>
          </a:p>
          <a:p>
            <a:pPr marL="0" indent="0">
              <a:buNone/>
            </a:pPr>
            <a:r>
              <a:rPr lang="en-GB" dirty="0"/>
              <a:t>building the module is as simple as `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  <a:r>
              <a:rPr lang="en-GB" dirty="0"/>
              <a:t>`</a:t>
            </a:r>
          </a:p>
          <a:p>
            <a:pPr marL="0" indent="0">
              <a:buNone/>
            </a:pPr>
            <a:r>
              <a:rPr lang="en-GB" dirty="0"/>
              <a:t>the loop is auto-vectorized by the compiler (-O3)</a:t>
            </a:r>
          </a:p>
          <a:p>
            <a:pPr marL="0" indent="0">
              <a:buNone/>
            </a:pPr>
            <a:r>
              <a:rPr lang="en-GB" dirty="0"/>
              <a:t>check the details of the code in the </a:t>
            </a:r>
            <a:r>
              <a:rPr lang="en-GB" dirty="0">
                <a:hlinkClick r:id="rId2"/>
              </a:rPr>
              <a:t>github repo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63ED9B-D01E-17DB-CE59-35E449F5AC77}"/>
              </a:ext>
            </a:extLst>
          </p:cNvPr>
          <p:cNvGrpSpPr/>
          <p:nvPr/>
        </p:nvGrpSpPr>
        <p:grpSpPr>
          <a:xfrm>
            <a:off x="4178461" y="2558005"/>
            <a:ext cx="2720050" cy="1319514"/>
            <a:chOff x="4178461" y="2558005"/>
            <a:chExt cx="2720050" cy="131951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5CFEFAE-138D-BED5-9132-CE0C3C14C8CC}"/>
                </a:ext>
              </a:extLst>
            </p:cNvPr>
            <p:cNvCxnSpPr/>
            <p:nvPr/>
          </p:nvCxnSpPr>
          <p:spPr>
            <a:xfrm flipV="1">
              <a:off x="4178461" y="3865945"/>
              <a:ext cx="2720050" cy="115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AB44D3-AF5B-69F2-41B2-BF3A47882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511" y="2558005"/>
              <a:ext cx="0" cy="12963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12E2E2-3CA3-83EB-C335-497A9FFAD425}"/>
                </a:ext>
              </a:extLst>
            </p:cNvPr>
            <p:cNvCxnSpPr/>
            <p:nvPr/>
          </p:nvCxnSpPr>
          <p:spPr>
            <a:xfrm flipH="1">
              <a:off x="6096000" y="2569580"/>
              <a:ext cx="802511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43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</a:t>
            </a:r>
            <a:r>
              <a:rPr lang="en-GB" dirty="0" err="1"/>
              <a:t>simd</a:t>
            </a:r>
            <a:r>
              <a:rPr lang="en-GB" dirty="0"/>
              <a:t>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Timings (on a compute node of Leibniz):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3.87s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0.267s  x14.48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0.0171s x15.62 x226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SIMD version development is more complicated, but (at least) in this case, worth the effort, (since we want to test all positive 64-bit integers)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9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Reasons to add a C++ binary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55000" lnSpcReduction="20000"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low-level control, squeeze out every bit of performance you can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Complex tasks which are slow in Python for which </a:t>
            </a:r>
            <a:r>
              <a:rPr lang="en-GB" dirty="0" err="1"/>
              <a:t>numba</a:t>
            </a:r>
            <a:r>
              <a:rPr lang="en-GB" dirty="0"/>
              <a:t> gives little improvement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which need to link with other C/C++/Fortran libraries for which a Python API is lacking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for which you would like to use C++ data structures which have no Python equivalent (or slow)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multi-core tasks (e.g. OpenMP)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Python (still) suffers from </a:t>
            </a:r>
            <a:r>
              <a:rPr lang="en-GB" dirty="0">
                <a:hlinkClick r:id="rId2"/>
              </a:rPr>
              <a:t>the Global Interpreter Lock GIL</a:t>
            </a:r>
            <a:r>
              <a:rPr lang="en-GB" dirty="0"/>
              <a:t> but C++/Fortran libraries can perfectly </a:t>
            </a:r>
            <a:r>
              <a:rPr lang="en-GB"/>
              <a:t>run multi-threaded code</a:t>
            </a:r>
            <a:endParaRPr lang="en-GB" dirty="0"/>
          </a:p>
          <a:p>
            <a:pPr>
              <a:tabLst>
                <a:tab pos="525463" algn="l"/>
              </a:tabLst>
            </a:pPr>
            <a:r>
              <a:rPr lang="en-GB" dirty="0"/>
              <a:t>...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micc2 allows you to combine the best of two worlds with ease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development and user experience of Python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speed of low-level languages as C++ and Fortran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don’t throw away the original Python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Use it to validate the improvements in unit tests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verify that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tnt_collatz.simd.stoppingTime</a:t>
            </a:r>
            <a:r>
              <a:rPr lang="en-GB" dirty="0"/>
              <a:t> and 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/>
              <a:t> have the same outcome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2F160F-CE48-9317-C165-854D548C922A}"/>
              </a:ext>
            </a:extLst>
          </p:cNvPr>
          <p:cNvGrpSpPr/>
          <p:nvPr/>
        </p:nvGrpSpPr>
        <p:grpSpPr>
          <a:xfrm>
            <a:off x="4099940" y="1392901"/>
            <a:ext cx="2276348" cy="2205988"/>
            <a:chOff x="4099940" y="1392901"/>
            <a:chExt cx="2276348" cy="2205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E3E79-B0EB-2CCA-AF6F-74725E0F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940" y="2263841"/>
              <a:ext cx="2231036" cy="1335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B54F4-FCEA-7A3C-EA13-982D12028EAD}"/>
                </a:ext>
              </a:extLst>
            </p:cNvPr>
            <p:cNvSpPr txBox="1"/>
            <p:nvPr/>
          </p:nvSpPr>
          <p:spPr>
            <a:xfrm>
              <a:off x="4130160" y="1392901"/>
              <a:ext cx="2246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/>
                <a:t>github.com</a:t>
              </a:r>
              <a:r>
                <a:rPr lang="en-GB" dirty="0"/>
                <a:t>/</a:t>
              </a:r>
            </a:p>
            <a:p>
              <a:r>
                <a:rPr lang="en-GB" dirty="0" err="1"/>
                <a:t>userid</a:t>
              </a:r>
              <a:r>
                <a:rPr lang="en-GB" dirty="0"/>
                <a:t>/my-</a:t>
              </a:r>
              <a:r>
                <a:rPr lang="en-GB" dirty="0" err="1"/>
                <a:t>project.git</a:t>
              </a:r>
              <a:endParaRPr lang="en-GB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3F75C66-3CFB-34C0-73EA-0C984E12473C}"/>
              </a:ext>
            </a:extLst>
          </p:cNvPr>
          <p:cNvGrpSpPr/>
          <p:nvPr/>
        </p:nvGrpSpPr>
        <p:grpSpPr>
          <a:xfrm>
            <a:off x="1045305" y="1394194"/>
            <a:ext cx="2191804" cy="2158673"/>
            <a:chOff x="1045305" y="1394194"/>
            <a:chExt cx="2191804" cy="21586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CF07A-E3C0-6AD9-B3D6-7929ED3E6DCD}"/>
                </a:ext>
              </a:extLst>
            </p:cNvPr>
            <p:cNvSpPr txBox="1"/>
            <p:nvPr/>
          </p:nvSpPr>
          <p:spPr>
            <a:xfrm>
              <a:off x="1317103" y="1394194"/>
              <a:ext cx="1648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local</a:t>
              </a:r>
            </a:p>
            <a:p>
              <a:pPr algn="ctr"/>
              <a:r>
                <a:rPr lang="en-GB" dirty="0"/>
                <a:t>my-project/.git</a:t>
              </a:r>
            </a:p>
          </p:txBody>
        </p:sp>
        <p:pic>
          <p:nvPicPr>
            <p:cNvPr id="1026" name="Picture 2" descr="Microsoft – Cloud, computers, apps en games">
              <a:extLst>
                <a:ext uri="{FF2B5EF4-FFF2-40B4-BE49-F238E27FC236}">
                  <a16:creationId xmlns:a16="http://schemas.microsoft.com/office/drawing/2014/main" id="{89B1461E-C2A9-4309-C5A8-A1335B73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305" y="2309864"/>
              <a:ext cx="2191804" cy="124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E2261F-2FDE-932E-E87A-B29C10B129FD}"/>
              </a:ext>
            </a:extLst>
          </p:cNvPr>
          <p:cNvGrpSpPr/>
          <p:nvPr/>
        </p:nvGrpSpPr>
        <p:grpSpPr>
          <a:xfrm>
            <a:off x="7196447" y="1382319"/>
            <a:ext cx="4995553" cy="2128934"/>
            <a:chOff x="7196447" y="1394194"/>
            <a:chExt cx="4995553" cy="21289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563C6-EEC4-9F4C-1548-98120369131D}"/>
                </a:ext>
              </a:extLst>
            </p:cNvPr>
            <p:cNvSpPr txBox="1"/>
            <p:nvPr/>
          </p:nvSpPr>
          <p:spPr>
            <a:xfrm>
              <a:off x="9254840" y="1394194"/>
              <a:ext cx="878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remote</a:t>
              </a:r>
            </a:p>
          </p:txBody>
        </p:sp>
        <p:pic>
          <p:nvPicPr>
            <p:cNvPr id="1030" name="Picture 6" descr="VSC data center">
              <a:extLst>
                <a:ext uri="{FF2B5EF4-FFF2-40B4-BE49-F238E27FC236}">
                  <a16:creationId xmlns:a16="http://schemas.microsoft.com/office/drawing/2014/main" id="{B471853E-DAC5-1674-8262-753FEB27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447" y="2363353"/>
              <a:ext cx="4995553" cy="115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FDDA77-97E1-7C26-1515-A2A993BFC2B4}"/>
              </a:ext>
            </a:extLst>
          </p:cNvPr>
          <p:cNvGrpSpPr/>
          <p:nvPr/>
        </p:nvGrpSpPr>
        <p:grpSpPr>
          <a:xfrm>
            <a:off x="2968942" y="1339365"/>
            <a:ext cx="1188000" cy="377995"/>
            <a:chOff x="2968942" y="1339365"/>
            <a:chExt cx="1188000" cy="37799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834175-F379-4E9A-6C4C-6CE531684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942" y="1717359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EEDBC-AB06-BCF8-B518-CB0F251F97A1}"/>
                </a:ext>
              </a:extLst>
            </p:cNvPr>
            <p:cNvSpPr txBox="1"/>
            <p:nvPr/>
          </p:nvSpPr>
          <p:spPr>
            <a:xfrm>
              <a:off x="2976884" y="1339365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C2401E-0C0F-749D-3E60-E335C01B3D2A}"/>
              </a:ext>
            </a:extLst>
          </p:cNvPr>
          <p:cNvGrpSpPr/>
          <p:nvPr/>
        </p:nvGrpSpPr>
        <p:grpSpPr>
          <a:xfrm>
            <a:off x="6376288" y="1322772"/>
            <a:ext cx="2487600" cy="393295"/>
            <a:chOff x="6376288" y="1322772"/>
            <a:chExt cx="2487600" cy="39329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4BCBCE-A799-4940-9B26-3A6A30A4032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6376288" y="1705485"/>
              <a:ext cx="2487600" cy="1058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181E7C-F709-54C9-F198-DB48F84AE02E}"/>
                </a:ext>
              </a:extLst>
            </p:cNvPr>
            <p:cNvSpPr txBox="1"/>
            <p:nvPr/>
          </p:nvSpPr>
          <p:spPr>
            <a:xfrm>
              <a:off x="7008933" y="1322772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BEC99-59B5-4411-2C2F-1BCCF58B39C3}"/>
              </a:ext>
            </a:extLst>
          </p:cNvPr>
          <p:cNvGrpSpPr/>
          <p:nvPr/>
        </p:nvGrpSpPr>
        <p:grpSpPr>
          <a:xfrm>
            <a:off x="2968944" y="1881966"/>
            <a:ext cx="1188000" cy="373775"/>
            <a:chOff x="2968944" y="1881966"/>
            <a:chExt cx="1188000" cy="37377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C0F8BC-DDF6-6F93-93F1-162BA0FBD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8944" y="1881966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93A9D9-EDE8-BB22-74F5-D917CAEE4F15}"/>
                </a:ext>
              </a:extLst>
            </p:cNvPr>
            <p:cNvSpPr txBox="1"/>
            <p:nvPr/>
          </p:nvSpPr>
          <p:spPr>
            <a:xfrm>
              <a:off x="2976886" y="191718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00344-06F1-420F-417C-0E33A5BF206F}"/>
              </a:ext>
            </a:extLst>
          </p:cNvPr>
          <p:cNvGrpSpPr/>
          <p:nvPr/>
        </p:nvGrpSpPr>
        <p:grpSpPr>
          <a:xfrm>
            <a:off x="6353421" y="1892739"/>
            <a:ext cx="2487600" cy="338554"/>
            <a:chOff x="6355401" y="1892739"/>
            <a:chExt cx="2570489" cy="33855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766EF5-EF38-7DA0-DDAC-4107E26F4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5401" y="1892739"/>
              <a:ext cx="2570489" cy="71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EFFB3E-1B81-5DF3-4063-501F01C76716}"/>
                </a:ext>
              </a:extLst>
            </p:cNvPr>
            <p:cNvSpPr txBox="1"/>
            <p:nvPr/>
          </p:nvSpPr>
          <p:spPr>
            <a:xfrm>
              <a:off x="7054587" y="1892739"/>
              <a:ext cx="1172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1FFE650-FF31-94EB-2DF2-9AAF0141742A}"/>
              </a:ext>
            </a:extLst>
          </p:cNvPr>
          <p:cNvSpPr txBox="1"/>
          <p:nvPr/>
        </p:nvSpPr>
        <p:spPr>
          <a:xfrm>
            <a:off x="781693" y="4410104"/>
            <a:ext cx="747293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From the git perspective, the repositories on the local machine and on the remote machine are </a:t>
            </a:r>
            <a:r>
              <a:rPr lang="en-GB" sz="2000" b="1" dirty="0"/>
              <a:t>all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C00000"/>
                </a:solidFill>
              </a:rPr>
              <a:t>local repositories</a:t>
            </a:r>
            <a:r>
              <a:rPr lang="en-GB" sz="2000" dirty="0"/>
              <a:t> and the repository on </a:t>
            </a:r>
            <a:r>
              <a:rPr lang="en-GB" sz="2000" dirty="0" err="1"/>
              <a:t>github.com</a:t>
            </a:r>
            <a:r>
              <a:rPr lang="en-GB" sz="2000" dirty="0"/>
              <a:t> is the </a:t>
            </a:r>
            <a:r>
              <a:rPr lang="en-GB" sz="2000" dirty="0">
                <a:solidFill>
                  <a:srgbClr val="C00000"/>
                </a:solidFill>
              </a:rPr>
              <a:t>remote repository</a:t>
            </a:r>
            <a:r>
              <a:rPr lang="en-GB" sz="2000" dirty="0">
                <a:solidFill>
                  <a:schemeClr val="tx2"/>
                </a:solidFill>
              </a:rPr>
              <a:t>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B58DF1-BA0F-3F72-4BFD-95D7992667B8}"/>
              </a:ext>
            </a:extLst>
          </p:cNvPr>
          <p:cNvGrpSpPr/>
          <p:nvPr/>
        </p:nvGrpSpPr>
        <p:grpSpPr>
          <a:xfrm>
            <a:off x="943952" y="1300568"/>
            <a:ext cx="898003" cy="535349"/>
            <a:chOff x="943952" y="1300568"/>
            <a:chExt cx="898003" cy="535349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234F87B1-A0CD-D282-5B83-584F4A34AB9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43415" y="1552508"/>
              <a:ext cx="498540" cy="283409"/>
            </a:xfrm>
            <a:prstGeom prst="curvedConnector3">
              <a:avLst>
                <a:gd name="adj1" fmla="val 123894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F26845-5CB2-426E-F0F3-DD9CC6626D7E}"/>
                </a:ext>
              </a:extLst>
            </p:cNvPr>
            <p:cNvSpPr txBox="1"/>
            <p:nvPr/>
          </p:nvSpPr>
          <p:spPr>
            <a:xfrm rot="20839983">
              <a:off x="943952" y="1300568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commit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F041A0-0BEF-BEE4-C847-2014043D3508}"/>
              </a:ext>
            </a:extLst>
          </p:cNvPr>
          <p:cNvGrpSpPr/>
          <p:nvPr/>
        </p:nvGrpSpPr>
        <p:grpSpPr>
          <a:xfrm>
            <a:off x="10031196" y="1292288"/>
            <a:ext cx="898003" cy="530232"/>
            <a:chOff x="10366693" y="1259398"/>
            <a:chExt cx="898003" cy="530232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35476152-FBAE-B860-19AE-65A6B3DF56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55632" y="1536096"/>
              <a:ext cx="385036" cy="253534"/>
            </a:xfrm>
            <a:prstGeom prst="curvedConnector3">
              <a:avLst>
                <a:gd name="adj1" fmla="val 138843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3B4FFF-DFFC-E871-0DE8-C0F801A90405}"/>
                </a:ext>
              </a:extLst>
            </p:cNvPr>
            <p:cNvSpPr txBox="1"/>
            <p:nvPr/>
          </p:nvSpPr>
          <p:spPr>
            <a:xfrm rot="725457">
              <a:off x="10366693" y="1259398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commit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28DDAD-4951-7626-EB1F-01DDB0E0A746}"/>
              </a:ext>
            </a:extLst>
          </p:cNvPr>
          <p:cNvGrpSpPr/>
          <p:nvPr/>
        </p:nvGrpSpPr>
        <p:grpSpPr>
          <a:xfrm>
            <a:off x="5253223" y="884656"/>
            <a:ext cx="4440999" cy="508245"/>
            <a:chOff x="8490793" y="1351130"/>
            <a:chExt cx="4440999" cy="416950"/>
          </a:xfrm>
        </p:grpSpPr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9C562450-A83B-A000-F337-7881321BBC07}"/>
                </a:ext>
              </a:extLst>
            </p:cNvPr>
            <p:cNvCxnSpPr>
              <a:cxnSpLocks/>
              <a:stCxn id="6" idx="0"/>
              <a:endCxn id="9" idx="0"/>
            </p:cNvCxnSpPr>
            <p:nvPr/>
          </p:nvCxnSpPr>
          <p:spPr>
            <a:xfrm rot="5400000" flipH="1" flipV="1">
              <a:off x="10706952" y="-456760"/>
              <a:ext cx="8681" cy="4440999"/>
            </a:xfrm>
            <a:prstGeom prst="curvedConnector3">
              <a:avLst>
                <a:gd name="adj1" fmla="val 226027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36FD4D-9C6E-F451-C93C-EC555EF3601A}"/>
                </a:ext>
              </a:extLst>
            </p:cNvPr>
            <p:cNvSpPr txBox="1"/>
            <p:nvPr/>
          </p:nvSpPr>
          <p:spPr>
            <a:xfrm>
              <a:off x="10366693" y="1351130"/>
              <a:ext cx="747320" cy="2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clone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BAF9B0A-A0E5-DA94-2715-AA57436CDCB2}"/>
              </a:ext>
            </a:extLst>
          </p:cNvPr>
          <p:cNvSpPr txBox="1"/>
          <p:nvPr/>
        </p:nvSpPr>
        <p:spPr>
          <a:xfrm>
            <a:off x="8870119" y="1382319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remote</a:t>
            </a:r>
          </a:p>
          <a:p>
            <a:pPr algn="ctr"/>
            <a:r>
              <a:rPr lang="en-GB" dirty="0"/>
              <a:t>my-project/.git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DBF8D00-EDCF-B606-A323-BEFB043EF0AF}"/>
              </a:ext>
            </a:extLst>
          </p:cNvPr>
          <p:cNvGrpSpPr/>
          <p:nvPr/>
        </p:nvGrpSpPr>
        <p:grpSpPr>
          <a:xfrm>
            <a:off x="781693" y="3598888"/>
            <a:ext cx="11410307" cy="2292769"/>
            <a:chOff x="781693" y="3598888"/>
            <a:chExt cx="11410307" cy="2292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27815-9B7D-AE79-4457-42A0C316EA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94672" y="3659742"/>
              <a:ext cx="2997328" cy="1277360"/>
              <a:chOff x="7196447" y="1394194"/>
              <a:chExt cx="4995553" cy="212893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5509A1-7E52-C20F-C602-002CB80A0156}"/>
                  </a:ext>
                </a:extLst>
              </p:cNvPr>
              <p:cNvSpPr txBox="1"/>
              <p:nvPr/>
            </p:nvSpPr>
            <p:spPr>
              <a:xfrm>
                <a:off x="8792266" y="1394194"/>
                <a:ext cx="1803916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C00000"/>
                    </a:solidFill>
                  </a:rPr>
                  <a:t>remote</a:t>
                </a:r>
              </a:p>
              <a:p>
                <a:pPr algn="ctr"/>
                <a:r>
                  <a:rPr lang="en-GB" sz="1100" dirty="0"/>
                  <a:t>my-project/.git</a:t>
                </a:r>
              </a:p>
            </p:txBody>
          </p:sp>
          <p:pic>
            <p:nvPicPr>
              <p:cNvPr id="22" name="Picture 6" descr="VSC data center">
                <a:extLst>
                  <a:ext uri="{FF2B5EF4-FFF2-40B4-BE49-F238E27FC236}">
                    <a16:creationId xmlns:a16="http://schemas.microsoft.com/office/drawing/2014/main" id="{DBA481A9-EC2E-69FE-E4A0-A185466E0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6447" y="2363353"/>
                <a:ext cx="4995553" cy="115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265B46-E129-305B-6737-C2C2DFBBB0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93603" y="5068723"/>
              <a:ext cx="1798397" cy="766416"/>
              <a:chOff x="7196447" y="1394194"/>
              <a:chExt cx="4995553" cy="212893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3FDA9-C3A5-C803-F37B-8B9E1CA90F95}"/>
                  </a:ext>
                </a:extLst>
              </p:cNvPr>
              <p:cNvSpPr txBox="1"/>
              <p:nvPr/>
            </p:nvSpPr>
            <p:spPr>
              <a:xfrm>
                <a:off x="8703032" y="1394194"/>
                <a:ext cx="1982383" cy="81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50" dirty="0">
                    <a:solidFill>
                      <a:srgbClr val="C00000"/>
                    </a:solidFill>
                  </a:rPr>
                  <a:t>remote</a:t>
                </a:r>
              </a:p>
              <a:p>
                <a:pPr algn="ctr"/>
                <a:r>
                  <a:rPr lang="en-GB" sz="650" dirty="0"/>
                  <a:t>my-project/.git</a:t>
                </a:r>
              </a:p>
            </p:txBody>
          </p:sp>
          <p:pic>
            <p:nvPicPr>
              <p:cNvPr id="25" name="Picture 6" descr="VSC data center">
                <a:extLst>
                  <a:ext uri="{FF2B5EF4-FFF2-40B4-BE49-F238E27FC236}">
                    <a16:creationId xmlns:a16="http://schemas.microsoft.com/office/drawing/2014/main" id="{ACDEF266-B84A-D8A5-30B8-149A3AE1B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6447" y="2363353"/>
                <a:ext cx="4995553" cy="115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5C56D3-532B-464C-0D45-7CC9F03DF0CE}"/>
                </a:ext>
              </a:extLst>
            </p:cNvPr>
            <p:cNvSpPr txBox="1"/>
            <p:nvPr/>
          </p:nvSpPr>
          <p:spPr>
            <a:xfrm>
              <a:off x="781693" y="5491547"/>
              <a:ext cx="7472939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You can have as many local repositories as you want</a:t>
              </a:r>
              <a:r>
                <a:rPr lang="en-GB" sz="2000" dirty="0">
                  <a:solidFill>
                    <a:schemeClr val="tx2"/>
                  </a:solidFill>
                </a:rPr>
                <a:t>. </a:t>
              </a: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A5AF4B8D-D8B7-A8E7-F7CF-91D7D3BABE51}"/>
                </a:ext>
              </a:extLst>
            </p:cNvPr>
            <p:cNvCxnSpPr>
              <a:cxnSpLocks/>
              <a:stCxn id="4" idx="2"/>
              <a:endCxn id="22" idx="1"/>
            </p:cNvCxnSpPr>
            <p:nvPr/>
          </p:nvCxnSpPr>
          <p:spPr>
            <a:xfrm rot="16200000" flipH="1">
              <a:off x="6709925" y="2104422"/>
              <a:ext cx="990281" cy="3979214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urved Connector 1024">
              <a:extLst>
                <a:ext uri="{FF2B5EF4-FFF2-40B4-BE49-F238E27FC236}">
                  <a16:creationId xmlns:a16="http://schemas.microsoft.com/office/drawing/2014/main" id="{96624479-0EBD-05DD-67AC-9C8DA2199074}"/>
                </a:ext>
              </a:extLst>
            </p:cNvPr>
            <p:cNvCxnSpPr>
              <a:cxnSpLocks/>
              <a:stCxn id="4" idx="2"/>
              <a:endCxn id="25" idx="1"/>
            </p:cNvCxnSpPr>
            <p:nvPr/>
          </p:nvCxnSpPr>
          <p:spPr>
            <a:xfrm rot="16200000" flipH="1">
              <a:off x="6790785" y="2023561"/>
              <a:ext cx="2027491" cy="5178145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9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say, your local work is finished and you want to try it out on the cluster (Leibniz, Vaughan, Hortense, 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open terminal: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status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see which files have been modified and or changed)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newfile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stage the new files)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–a –m ”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 informing commit message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commit the changes to your local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push your local commits to the remote </a:t>
            </a:r>
            <a:r>
              <a:rPr lang="en-GB" dirty="0" err="1"/>
              <a:t>github</a:t>
            </a:r>
            <a:r>
              <a:rPr lang="en-GB" dirty="0"/>
              <a:t>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1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954815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a remote terminal (</a:t>
            </a:r>
            <a:r>
              <a:rPr lang="en-GB" dirty="0" err="1"/>
              <a:t>ssh</a:t>
            </a:r>
            <a:r>
              <a:rPr lang="en-GB" dirty="0"/>
              <a:t>, or inside VS Code):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https://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github_userid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continue your project work on the remote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You can switch back and forth between various machines/clusters.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save your work to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status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first time on machine clone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next time on machine pull the GitHub repo to get the changes you pushed on other machines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advice: 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learn how to use git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Every time you push, your work is backed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VS Code for </a:t>
            </a:r>
          </a:p>
          <a:p>
            <a:pPr lvl="1"/>
            <a:r>
              <a:rPr lang="en-GB" dirty="0"/>
              <a:t>Python </a:t>
            </a:r>
          </a:p>
          <a:p>
            <a:pPr lvl="1"/>
            <a:r>
              <a:rPr lang="en-GB" dirty="0"/>
              <a:t>C++</a:t>
            </a:r>
          </a:p>
          <a:p>
            <a:pPr lvl="1"/>
            <a:r>
              <a:rPr lang="en-GB" dirty="0"/>
              <a:t>works also for Fortran</a:t>
            </a:r>
          </a:p>
          <a:p>
            <a:r>
              <a:rPr lang="en-GB" dirty="0"/>
              <a:t>local and remote development</a:t>
            </a:r>
          </a:p>
          <a:p>
            <a:pPr lvl="1"/>
            <a:r>
              <a:rPr lang="en-GB" dirty="0"/>
              <a:t>example: the </a:t>
            </a:r>
            <a:r>
              <a:rPr lang="en-GB" dirty="0" err="1"/>
              <a:t>Collatz</a:t>
            </a:r>
            <a:r>
              <a:rPr lang="en-GB" dirty="0"/>
              <a:t> conjecture</a:t>
            </a:r>
          </a:p>
          <a:p>
            <a:pPr lvl="2"/>
            <a:r>
              <a:rPr lang="en-GB" dirty="0"/>
              <a:t>from simple Python </a:t>
            </a:r>
          </a:p>
          <a:p>
            <a:pPr lvl="2"/>
            <a:r>
              <a:rPr lang="en-GB" dirty="0"/>
              <a:t>to vectorized C++, with a Python wrapper</a:t>
            </a:r>
          </a:p>
          <a:p>
            <a:pPr lvl="1"/>
            <a:r>
              <a:rPr lang="en-GB" dirty="0"/>
              <a:t>debugging locally and remotely from within VS Code</a:t>
            </a:r>
          </a:p>
          <a:p>
            <a:pPr lvl="1"/>
            <a:r>
              <a:rPr lang="en-GB" dirty="0"/>
              <a:t>debugging binary extensions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28437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managing Python projects with </a:t>
            </a:r>
            <a:r>
              <a:rPr lang="en-GB" dirty="0">
                <a:hlinkClick r:id="rId2"/>
              </a:rPr>
              <a:t>micc2</a:t>
            </a:r>
            <a:endParaRPr lang="en-GB" dirty="0"/>
          </a:p>
          <a:p>
            <a:pPr lvl="1"/>
            <a:r>
              <a:rPr lang="en-GB" dirty="0"/>
              <a:t>create a project </a:t>
            </a:r>
          </a:p>
          <a:p>
            <a:pPr lvl="1"/>
            <a:r>
              <a:rPr lang="en-GB" dirty="0"/>
              <a:t>version control</a:t>
            </a:r>
          </a:p>
          <a:p>
            <a:pPr lvl="1"/>
            <a:r>
              <a:rPr lang="en-GB" dirty="0"/>
              <a:t>add binary extensions in C++ or Fortran</a:t>
            </a:r>
          </a:p>
          <a:p>
            <a:pPr lvl="1"/>
            <a:r>
              <a:rPr lang="en-GB" dirty="0"/>
              <a:t>transfer the project to another location </a:t>
            </a:r>
          </a:p>
          <a:p>
            <a:pPr lvl="2"/>
            <a:r>
              <a:rPr lang="en-GB" dirty="0"/>
              <a:t>cluster</a:t>
            </a:r>
          </a:p>
          <a:p>
            <a:pPr lvl="2"/>
            <a:r>
              <a:rPr lang="en-GB" dirty="0"/>
              <a:t>other cluster</a:t>
            </a:r>
          </a:p>
          <a:p>
            <a:pPr lvl="2"/>
            <a:r>
              <a:rPr lang="en-GB" dirty="0"/>
              <a:t>other machine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20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the remote explorer</a:t>
            </a:r>
          </a:p>
          <a:p>
            <a:r>
              <a:rPr lang="en-GB" dirty="0"/>
              <a:t>click + next to SSH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2675-2DA0-9978-96CD-BA18A4E1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50" y="949411"/>
            <a:ext cx="4330700" cy="40640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2846902" y="1228437"/>
            <a:ext cx="2822710" cy="623455"/>
          </a:xfrm>
          <a:prstGeom prst="accentBorderCallout3">
            <a:avLst>
              <a:gd name="adj1" fmla="val 63307"/>
              <a:gd name="adj2" fmla="val -2180"/>
              <a:gd name="adj3" fmla="val 63307"/>
              <a:gd name="adj4" fmla="val -8876"/>
              <a:gd name="adj5" fmla="val 551138"/>
              <a:gd name="adj6" fmla="val -8876"/>
              <a:gd name="adj7" fmla="val 551106"/>
              <a:gd name="adj8" fmla="val -2020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6E2E8687-3DC0-D595-2015-3CC871BB8326}"/>
              </a:ext>
            </a:extLst>
          </p:cNvPr>
          <p:cNvSpPr/>
          <p:nvPr/>
        </p:nvSpPr>
        <p:spPr>
          <a:xfrm flipH="1">
            <a:off x="1992304" y="1999674"/>
            <a:ext cx="276334" cy="488883"/>
          </a:xfrm>
          <a:prstGeom prst="accentBorderCallout3">
            <a:avLst>
              <a:gd name="adj1" fmla="val 84615"/>
              <a:gd name="adj2" fmla="val -2180"/>
              <a:gd name="adj3" fmla="val 77512"/>
              <a:gd name="adj4" fmla="val -2253996"/>
              <a:gd name="adj5" fmla="val 51579"/>
              <a:gd name="adj6" fmla="val -2429920"/>
              <a:gd name="adj7" fmla="val -5275"/>
              <a:gd name="adj8" fmla="val -25920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enter the command you would normally use to access the cluster from a terminal, e.g. to access Leibniz: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vsc20170@login1-leibniz.hpc.uantwerpen.be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7FF-84F5-A190-62A3-540864EA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442344"/>
            <a:ext cx="10820400" cy="18542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1249596" y="2372299"/>
            <a:ext cx="9827376" cy="623455"/>
          </a:xfrm>
          <a:prstGeom prst="accentBorderCallout3">
            <a:avLst>
              <a:gd name="adj1" fmla="val 63307"/>
              <a:gd name="adj2" fmla="val -884"/>
              <a:gd name="adj3" fmla="val 63307"/>
              <a:gd name="adj4" fmla="val -8876"/>
              <a:gd name="adj5" fmla="val 317214"/>
              <a:gd name="adj6" fmla="val -8640"/>
              <a:gd name="adj7" fmla="val 319039"/>
              <a:gd name="adj8" fmla="val 509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164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usual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/config</a:t>
            </a:r>
            <a:r>
              <a:rPr lang="en-GB" dirty="0"/>
              <a:t> file: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40A85-B311-3725-8F82-9F165110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184400"/>
            <a:ext cx="10553700" cy="2489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3923818" y="1228437"/>
            <a:ext cx="2754774" cy="623455"/>
          </a:xfrm>
          <a:prstGeom prst="accentBorderCallout3">
            <a:avLst>
              <a:gd name="adj1" fmla="val 78159"/>
              <a:gd name="adj2" fmla="val -1304"/>
              <a:gd name="adj3" fmla="val 94868"/>
              <a:gd name="adj4" fmla="val -8876"/>
              <a:gd name="adj5" fmla="val 317214"/>
              <a:gd name="adj6" fmla="val -8640"/>
              <a:gd name="adj7" fmla="val 348744"/>
              <a:gd name="adj8" fmla="val 127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58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92774-4FB1-DB05-6802-254CEA63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61" y="943842"/>
            <a:ext cx="4597400" cy="181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connect to host in new window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111170" y="1228437"/>
            <a:ext cx="5646818" cy="623455"/>
          </a:xfrm>
          <a:prstGeom prst="accentBorderCallout3">
            <a:avLst>
              <a:gd name="adj1" fmla="val 78159"/>
              <a:gd name="adj2" fmla="val -1304"/>
              <a:gd name="adj3" fmla="val 81872"/>
              <a:gd name="adj4" fmla="val -85742"/>
              <a:gd name="adj5" fmla="val 153839"/>
              <a:gd name="adj6" fmla="val -85712"/>
              <a:gd name="adj7" fmla="val 153807"/>
              <a:gd name="adj8" fmla="val -801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EA4B9B-6499-D726-BAD0-63224260487E}"/>
              </a:ext>
            </a:extLst>
          </p:cNvPr>
          <p:cNvSpPr>
            <a:spLocks noChangeAspect="1"/>
          </p:cNvSpPr>
          <p:nvPr/>
        </p:nvSpPr>
        <p:spPr>
          <a:xfrm>
            <a:off x="10847318" y="1971452"/>
            <a:ext cx="439838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click Open… and enter the path to your workspace folder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82FD-321E-3E49-FC6B-BDD1B634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0" y="2042426"/>
            <a:ext cx="11137900" cy="5156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990845" y="1228437"/>
            <a:ext cx="1226917" cy="623455"/>
          </a:xfrm>
          <a:prstGeom prst="accentBorderCallout3">
            <a:avLst>
              <a:gd name="adj1" fmla="val 80016"/>
              <a:gd name="adj2" fmla="val 101260"/>
              <a:gd name="adj3" fmla="val 117146"/>
              <a:gd name="adj4" fmla="val 227533"/>
              <a:gd name="adj5" fmla="val 695948"/>
              <a:gd name="adj6" fmla="val 228448"/>
              <a:gd name="adj7" fmla="val 757182"/>
              <a:gd name="adj8" fmla="val 7028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CAA50896-31B9-68D0-4E10-62AE6E02B098}"/>
              </a:ext>
            </a:extLst>
          </p:cNvPr>
          <p:cNvSpPr/>
          <p:nvPr/>
        </p:nvSpPr>
        <p:spPr>
          <a:xfrm flipH="1">
            <a:off x="5729468" y="1249813"/>
            <a:ext cx="4238264" cy="623455"/>
          </a:xfrm>
          <a:prstGeom prst="accentBorderCallout3">
            <a:avLst>
              <a:gd name="adj1" fmla="val 80016"/>
              <a:gd name="adj2" fmla="val 101260"/>
              <a:gd name="adj3" fmla="val 111576"/>
              <a:gd name="adj4" fmla="val 156527"/>
              <a:gd name="adj5" fmla="val 248522"/>
              <a:gd name="adj6" fmla="val 156623"/>
              <a:gd name="adj7" fmla="val 265199"/>
              <a:gd name="adj8" fmla="val 15303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8D124-F85C-3ED6-F83D-DCC2B3FC7DFD}"/>
              </a:ext>
            </a:extLst>
          </p:cNvPr>
          <p:cNvSpPr txBox="1"/>
          <p:nvPr/>
        </p:nvSpPr>
        <p:spPr>
          <a:xfrm>
            <a:off x="5844849" y="3758226"/>
            <a:ext cx="5104801" cy="258532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 </a:t>
            </a:r>
            <a:r>
              <a:rPr lang="en-GB" b="1" dirty="0"/>
              <a:t>NOT</a:t>
            </a:r>
            <a:r>
              <a:rPr lang="en-GB" dirty="0"/>
              <a:t> use the default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/user/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it is </a:t>
            </a:r>
            <a:r>
              <a:rPr lang="en-GB" dirty="0">
                <a:solidFill>
                  <a:srgbClr val="FF0000"/>
                </a:solidFill>
              </a:rPr>
              <a:t>too small</a:t>
            </a:r>
          </a:p>
          <a:p>
            <a:r>
              <a:rPr lang="en-GB" dirty="0"/>
              <a:t>instead use 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not small and backed up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		fast, not small, but no backup</a:t>
            </a:r>
          </a:p>
        </p:txBody>
      </p:sp>
    </p:spTree>
    <p:extLst>
      <p:ext uri="{BB962C8B-B14F-4D97-AF65-F5344CB8AC3E}">
        <p14:creationId xmlns:p14="http://schemas.microsoft.com/office/powerpoint/2010/main" val="32796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B31D-6750-23DF-F4FF-35B6B5AD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1929200"/>
            <a:ext cx="10553700" cy="341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hit OK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713046" y="1228437"/>
            <a:ext cx="625040" cy="623455"/>
          </a:xfrm>
          <a:prstGeom prst="accentBorderCallout3">
            <a:avLst>
              <a:gd name="adj1" fmla="val 81872"/>
              <a:gd name="adj2" fmla="val -7998"/>
              <a:gd name="adj3" fmla="val 76302"/>
              <a:gd name="adj4" fmla="val -898380"/>
              <a:gd name="adj5" fmla="val 174261"/>
              <a:gd name="adj6" fmla="val -1203017"/>
              <a:gd name="adj7" fmla="val 235495"/>
              <a:gd name="adj8" fmla="val -120377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1D7CB-F2BB-9C2F-F4C4-F6D8A0BE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72" y="457200"/>
            <a:ext cx="3543300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a terminal, using View/Terminal </a:t>
            </a:r>
            <a:br>
              <a:rPr lang="en-GB" dirty="0"/>
            </a:br>
            <a:r>
              <a:rPr lang="en-GB" dirty="0"/>
              <a:t>from the menu bar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46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5068146" y="1229956"/>
            <a:ext cx="2640594" cy="623455"/>
          </a:xfrm>
          <a:prstGeom prst="accentBorderCallout3">
            <a:avLst>
              <a:gd name="adj1" fmla="val 57737"/>
              <a:gd name="adj2" fmla="val -3318"/>
              <a:gd name="adj3" fmla="val 57737"/>
              <a:gd name="adj4" fmla="val -6801"/>
              <a:gd name="adj5" fmla="val 567847"/>
              <a:gd name="adj6" fmla="val -6867"/>
              <a:gd name="adj7" fmla="val 567816"/>
              <a:gd name="adj8" fmla="val -1977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345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077D1-F796-E297-52CB-4A859341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95" y="1080655"/>
            <a:ext cx="6606592" cy="4974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a terminal pane is </a:t>
            </a:r>
            <a:br>
              <a:rPr lang="en-GB" dirty="0"/>
            </a:br>
            <a:r>
              <a:rPr lang="en-GB" dirty="0"/>
              <a:t>opened</a:t>
            </a:r>
          </a:p>
          <a:p>
            <a:r>
              <a:rPr lang="en-GB" dirty="0"/>
              <a:t>Present working </a:t>
            </a:r>
            <a:br>
              <a:rPr lang="en-GB" dirty="0"/>
            </a:br>
            <a:r>
              <a:rPr lang="en-GB" dirty="0"/>
              <a:t>directory is the </a:t>
            </a:r>
            <a:br>
              <a:rPr lang="en-GB" dirty="0"/>
            </a:br>
            <a:r>
              <a:rPr lang="en-GB" dirty="0"/>
              <a:t>specified workspace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099585" y="2432204"/>
            <a:ext cx="3541861" cy="1537911"/>
          </a:xfrm>
          <a:prstGeom prst="accentBorderCallout3">
            <a:avLst>
              <a:gd name="adj1" fmla="val 59242"/>
              <a:gd name="adj2" fmla="val -1684"/>
              <a:gd name="adj3" fmla="val 59593"/>
              <a:gd name="adj4" fmla="val -6404"/>
              <a:gd name="adj5" fmla="val 219379"/>
              <a:gd name="adj6" fmla="val -6730"/>
              <a:gd name="adj7" fmla="val 221204"/>
              <a:gd name="adj8" fmla="val -74991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8245690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A37E2FE3-96B0-9042-1E20-8C747F92BB96}"/>
              </a:ext>
            </a:extLst>
          </p:cNvPr>
          <p:cNvSpPr/>
          <p:nvPr/>
        </p:nvSpPr>
        <p:spPr>
          <a:xfrm flipH="1">
            <a:off x="1437185" y="1288237"/>
            <a:ext cx="2475058" cy="471115"/>
          </a:xfrm>
          <a:prstGeom prst="accentBorderCallout3">
            <a:avLst>
              <a:gd name="adj1" fmla="val 86268"/>
              <a:gd name="adj2" fmla="val -2152"/>
              <a:gd name="adj3" fmla="val 86619"/>
              <a:gd name="adj4" fmla="val -37737"/>
              <a:gd name="adj5" fmla="val 294243"/>
              <a:gd name="adj6" fmla="val -37860"/>
              <a:gd name="adj7" fmla="val 429691"/>
              <a:gd name="adj8" fmla="val -13307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41C40-F3A1-93EF-0E42-DE49ADB24059}"/>
              </a:ext>
            </a:extLst>
          </p:cNvPr>
          <p:cNvSpPr/>
          <p:nvPr/>
        </p:nvSpPr>
        <p:spPr>
          <a:xfrm>
            <a:off x="7211028" y="3310359"/>
            <a:ext cx="4430559" cy="26104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5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487142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clone the GitHub repo: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explorer view is automatically </a:t>
            </a:r>
            <a:br>
              <a:rPr lang="en-GB" dirty="0"/>
            </a:br>
            <a:r>
              <a:rPr lang="en-GB" dirty="0"/>
              <a:t>adjusted and can be expanded </a:t>
            </a:r>
            <a:br>
              <a:rPr lang="en-GB" dirty="0"/>
            </a:br>
            <a:r>
              <a:rPr lang="en-GB" dirty="0"/>
              <a:t>to see the files and directories</a:t>
            </a:r>
            <a:br>
              <a:rPr lang="en-GB" dirty="0"/>
            </a:br>
            <a:r>
              <a:rPr lang="en-GB" dirty="0"/>
              <a:t>in the repo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7956315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23FB-F756-B506-A174-F9C5EF0B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7" y="1668356"/>
            <a:ext cx="8788400" cy="2641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3E23B8-F078-50BD-73C4-259C89138729}"/>
              </a:ext>
            </a:extLst>
          </p:cNvPr>
          <p:cNvGrpSpPr/>
          <p:nvPr/>
        </p:nvGrpSpPr>
        <p:grpSpPr>
          <a:xfrm>
            <a:off x="6663644" y="4486323"/>
            <a:ext cx="4267200" cy="2971800"/>
            <a:chOff x="8017884" y="4636798"/>
            <a:chExt cx="4267200" cy="2971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AB6968-BC24-E193-0185-1E98BC6B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884" y="4636798"/>
              <a:ext cx="4267200" cy="29718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4514E-4A4C-2FA9-FD99-1C3C027CC853}"/>
                </a:ext>
              </a:extLst>
            </p:cNvPr>
            <p:cNvSpPr>
              <a:spLocks/>
            </p:cNvSpPr>
            <p:nvPr/>
          </p:nvSpPr>
          <p:spPr>
            <a:xfrm>
              <a:off x="8831481" y="5730967"/>
              <a:ext cx="1180620" cy="38140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245DDA3E-0D73-0C78-3484-EEEDA2C40E83}"/>
              </a:ext>
            </a:extLst>
          </p:cNvPr>
          <p:cNvSpPr/>
          <p:nvPr/>
        </p:nvSpPr>
        <p:spPr>
          <a:xfrm flipH="1">
            <a:off x="1134731" y="4550062"/>
            <a:ext cx="1863112" cy="346029"/>
          </a:xfrm>
          <a:prstGeom prst="accentBorderCallout3">
            <a:avLst>
              <a:gd name="adj1" fmla="val 12412"/>
              <a:gd name="adj2" fmla="val -1684"/>
              <a:gd name="adj3" fmla="val 6073"/>
              <a:gd name="adj4" fmla="val -133762"/>
              <a:gd name="adj5" fmla="val 95112"/>
              <a:gd name="adj6" fmla="val -167876"/>
              <a:gd name="adj7" fmla="val 302822"/>
              <a:gd name="adj8" fmla="val -25198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EE047-230D-1726-4974-AF1F12834AFC}"/>
              </a:ext>
            </a:extLst>
          </p:cNvPr>
          <p:cNvSpPr/>
          <p:nvPr/>
        </p:nvSpPr>
        <p:spPr>
          <a:xfrm>
            <a:off x="7813963" y="2174823"/>
            <a:ext cx="2018805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8B8D3-1E00-C1F8-3622-B1104905D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4" t="27278" b="31302"/>
          <a:stretch/>
        </p:blipFill>
        <p:spPr>
          <a:xfrm>
            <a:off x="9694071" y="2033887"/>
            <a:ext cx="277396" cy="10941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D081B-FE36-6E07-8E5F-9A90C4E63DDC}"/>
              </a:ext>
            </a:extLst>
          </p:cNvPr>
          <p:cNvSpPr/>
          <p:nvPr/>
        </p:nvSpPr>
        <p:spPr>
          <a:xfrm>
            <a:off x="1306287" y="2367670"/>
            <a:ext cx="2933052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B586B-58B6-82DA-6436-886FD08C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r="97900" b="58579"/>
          <a:stretch/>
        </p:blipFill>
        <p:spPr>
          <a:xfrm>
            <a:off x="1183067" y="2033886"/>
            <a:ext cx="277396" cy="8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7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</a:t>
            </a:r>
            <a:r>
              <a:rPr lang="en-GB" dirty="0" err="1"/>
              <a:t>numba</a:t>
            </a:r>
            <a:r>
              <a:rPr lang="en-GB" dirty="0"/>
              <a:t>, git, </a:t>
            </a:r>
            <a:r>
              <a:rPr lang="en-GB" dirty="0" err="1"/>
              <a:t>buildtools</a:t>
            </a:r>
            <a:r>
              <a:rPr lang="en-GB" dirty="0"/>
              <a:t>, …</a:t>
            </a:r>
          </a:p>
          <a:p>
            <a:pPr lvl="1"/>
            <a:r>
              <a:rPr lang="en-GB" dirty="0"/>
              <a:t>set environment variable PYTHONUSERBASE to control </a:t>
            </a:r>
            <a:br>
              <a:rPr lang="en-GB" dirty="0"/>
            </a:br>
            <a:r>
              <a:rPr lang="en-GB" dirty="0"/>
              <a:t>`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--user</a:t>
            </a:r>
            <a:r>
              <a:rPr lang="en-GB" dirty="0"/>
              <a:t>`</a:t>
            </a:r>
          </a:p>
          <a:p>
            <a:pPr lvl="1"/>
            <a:r>
              <a:rPr lang="en-GB" dirty="0"/>
              <a:t>best done in a bash script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r>
              <a:rPr lang="en-GB" dirty="0"/>
              <a:t> specific for this project (</a:t>
            </a:r>
            <a:r>
              <a:rPr lang="en-GB" dirty="0" err="1"/>
              <a:t>c.q</a:t>
            </a:r>
            <a:r>
              <a:rPr lang="en-GB" dirty="0"/>
              <a:t>.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/>
              <a:t>), and add it to your git repository (</a:t>
            </a:r>
            <a:r>
              <a:rPr lang="en-GB" dirty="0" err="1"/>
              <a:t>reproducipb</a:t>
            </a:r>
            <a:endParaRPr lang="en-GB" dirty="0"/>
          </a:p>
          <a:p>
            <a:pPr lvl="1"/>
            <a:r>
              <a:rPr lang="en-GB" dirty="0"/>
              <a:t>source the script </a:t>
            </a:r>
            <a:r>
              <a:rPr lang="en-GB" dirty="0" err="1"/>
              <a:t>everytime</a:t>
            </a:r>
            <a:r>
              <a:rPr lang="en-GB" dirty="0"/>
              <a:t> you open a remote terminal:</a:t>
            </a:r>
          </a:p>
          <a:p>
            <a:pPr marL="457200" lvl="1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source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VS Code : “</a:t>
            </a:r>
            <a:r>
              <a:rPr lang="en-GB" i="1" dirty="0">
                <a:solidFill>
                  <a:srgbClr val="0070C0"/>
                </a:solidFill>
              </a:rPr>
              <a:t>Free. Built on open source. Runs everywhere.</a:t>
            </a:r>
            <a:r>
              <a:rPr lang="en-GB" dirty="0"/>
              <a:t>”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= Visual Studio Code</a:t>
            </a:r>
          </a:p>
          <a:p>
            <a:pPr lvl="1"/>
            <a:r>
              <a:rPr lang="en-GB" dirty="0"/>
              <a:t>“</a:t>
            </a:r>
            <a:r>
              <a:rPr lang="en-GB" i="1" dirty="0">
                <a:solidFill>
                  <a:srgbClr val="0070C0"/>
                </a:solidFill>
              </a:rPr>
              <a:t>Visual Studio Code is a lightweight but powerful source code editor which runs on your desktop and is available for </a:t>
            </a:r>
            <a:r>
              <a:rPr lang="en-GB" i="1" dirty="0">
                <a:solidFill>
                  <a:srgbClr val="C00000"/>
                </a:solidFill>
              </a:rPr>
              <a:t>Windows</a:t>
            </a:r>
            <a:r>
              <a:rPr lang="en-GB" i="1" dirty="0">
                <a:solidFill>
                  <a:srgbClr val="0070C0"/>
                </a:solidFill>
              </a:rPr>
              <a:t>, </a:t>
            </a:r>
            <a:r>
              <a:rPr lang="en-GB" i="1" dirty="0">
                <a:solidFill>
                  <a:srgbClr val="C00000"/>
                </a:solidFill>
              </a:rPr>
              <a:t>macOS</a:t>
            </a:r>
            <a:r>
              <a:rPr lang="en-GB" i="1" dirty="0">
                <a:solidFill>
                  <a:srgbClr val="0070C0"/>
                </a:solidFill>
              </a:rPr>
              <a:t> and </a:t>
            </a:r>
            <a:r>
              <a:rPr lang="en-GB" i="1" dirty="0">
                <a:solidFill>
                  <a:srgbClr val="C00000"/>
                </a:solidFill>
              </a:rPr>
              <a:t>Linux</a:t>
            </a:r>
            <a:r>
              <a:rPr lang="en-GB" i="1" dirty="0">
                <a:solidFill>
                  <a:srgbClr val="0070C0"/>
                </a:solidFill>
              </a:rPr>
              <a:t>. It comes with built-in support for JavaScript, TypeScript and Node.js and has a rich ecosystem of extensions for other languages (such as </a:t>
            </a:r>
            <a:r>
              <a:rPr lang="en-GB" i="1" dirty="0">
                <a:solidFill>
                  <a:srgbClr val="C00000"/>
                </a:solidFill>
              </a:rPr>
              <a:t>C++</a:t>
            </a:r>
            <a:r>
              <a:rPr lang="en-GB" i="1" dirty="0">
                <a:solidFill>
                  <a:srgbClr val="0070C0"/>
                </a:solidFill>
              </a:rPr>
              <a:t>, C#, Java, </a:t>
            </a:r>
            <a:r>
              <a:rPr lang="en-GB" i="1" dirty="0">
                <a:solidFill>
                  <a:srgbClr val="C00000"/>
                </a:solidFill>
              </a:rPr>
              <a:t>Python</a:t>
            </a:r>
            <a:r>
              <a:rPr lang="en-GB" i="1" dirty="0">
                <a:solidFill>
                  <a:srgbClr val="0070C0"/>
                </a:solidFill>
              </a:rPr>
              <a:t>, PHP, Go) …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also support for </a:t>
            </a:r>
            <a:r>
              <a:rPr lang="en-GB" dirty="0">
                <a:hlinkClick r:id="rId2"/>
              </a:rPr>
              <a:t>Fortran</a:t>
            </a:r>
            <a:endParaRPr lang="en-GB" dirty="0"/>
          </a:p>
          <a:p>
            <a:pPr lvl="1"/>
            <a:r>
              <a:rPr lang="en-GB" dirty="0"/>
              <a:t>VS Code is free for private or commercial use</a:t>
            </a:r>
          </a:p>
          <a:p>
            <a:pPr lvl="1"/>
            <a:r>
              <a:rPr lang="en-GB" dirty="0"/>
              <a:t>source code is open (</a:t>
            </a:r>
            <a:r>
              <a:rPr lang="en-GB" dirty="0">
                <a:hlinkClick r:id="rId3"/>
              </a:rPr>
              <a:t>https://github.com/microsoft/vscode</a:t>
            </a:r>
            <a:r>
              <a:rPr lang="en-GB" dirty="0"/>
              <a:t>) - so you can build it yourself if you want</a:t>
            </a:r>
          </a:p>
          <a:p>
            <a:pPr lvl="1"/>
            <a:r>
              <a:rPr lang="en-GB" dirty="0"/>
              <a:t>download binary from </a:t>
            </a:r>
            <a:r>
              <a:rPr lang="en-GB" dirty="0">
                <a:hlinkClick r:id="rId4"/>
              </a:rPr>
              <a:t>https://code.visualstudio.com/</a:t>
            </a:r>
            <a:r>
              <a:rPr lang="en-GB" dirty="0"/>
              <a:t> (this comes with different licence, see </a:t>
            </a:r>
            <a:r>
              <a:rPr lang="en-GB" dirty="0">
                <a:hlinkClick r:id="rId5"/>
              </a:rPr>
              <a:t>issue#60</a:t>
            </a:r>
            <a:r>
              <a:rPr lang="en-GB" dirty="0"/>
              <a:t> for details)</a:t>
            </a:r>
          </a:p>
          <a:p>
            <a:pPr lvl="1"/>
            <a:r>
              <a:rPr lang="en-GB" dirty="0"/>
              <a:t>“</a:t>
            </a:r>
            <a:r>
              <a:rPr lang="en-GB" i="1" dirty="0"/>
              <a:t>leaves more complex workflows to fuller featured IDEs, such as </a:t>
            </a:r>
            <a:r>
              <a:rPr lang="en-GB" i="1" u="sng" dirty="0">
                <a:hlinkClick r:id="rId6"/>
              </a:rPr>
              <a:t>Visual Studio IDE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lots of extensions from Microsoft and the community.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5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You must source this file: `&gt; source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r>
              <a:rPr lang="en-GB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start from clean environment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purge</a:t>
            </a:r>
            <a:b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$VSC_INSTITUTE_CLUSTER/supported 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(this may not work on all VSC clusters,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   # but it does on the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Uantwerpen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clusters)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load modules needed for Python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Python     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also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sympy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pandas, matplotlib, mpi4py, 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# C/C++ and Fortran compilers …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b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buildtools</a:t>
            </a: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(needed by micc2)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git</a:t>
            </a:r>
            <a:b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gh</a:t>
            </a: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(needed by micc2)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list            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list all loaded modules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allow to install python packages locally using `pip install --user`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PYTHONUSERBASE=/scratch/</a:t>
            </a:r>
            <a:r>
              <a:rPr lang="en-GB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i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guest/</a:t>
            </a:r>
            <a:r>
              <a:rPr lang="en-GB" i="1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your_guest_id</a:t>
            </a: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/.local</a:t>
            </a:r>
            <a:b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${PYTHONUSERBASE}</a:t>
            </a:r>
            <a:b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PATH="$PATH:${PYTHONUSERBASE}/bin"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5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support for micc2, …</a:t>
            </a:r>
          </a:p>
          <a:p>
            <a:pPr lvl="1"/>
            <a:r>
              <a:rPr lang="en-GB" dirty="0"/>
              <a:t>(install and setup micc2 the first time)</a:t>
            </a:r>
          </a:p>
          <a:p>
            <a:pPr lvl="1"/>
            <a:r>
              <a:rPr lang="en-GB" dirty="0"/>
              <a:t>perhaps a Python virtual environment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e.g. </a:t>
            </a:r>
            <a:r>
              <a:rPr lang="en-GB" dirty="0">
                <a:hlinkClick r:id="rId2"/>
              </a:rPr>
              <a:t>https://github.com/etijskens/IIp/bin/iip-env.sh</a:t>
            </a:r>
            <a:r>
              <a:rPr lang="en-GB" dirty="0"/>
              <a:t> </a:t>
            </a:r>
          </a:p>
          <a:p>
            <a:r>
              <a:rPr lang="en-GB" dirty="0"/>
              <a:t>cd into the project directory 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continue your work as before…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76F05-3D11-13BB-0022-B2782B6D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17" y="4636790"/>
            <a:ext cx="882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3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5155907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>
                <a:ea typeface="Menlo" panose="020B0609030804020204" pitchFamily="49" charset="0"/>
                <a:cs typeface="Menlo" panose="020B0609030804020204" pitchFamily="49" charset="0"/>
              </a:rPr>
              <a:t>e.g. build and test: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[ Building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module '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/centos7/Python/3.8.3-intel-2020a/lib/python3.8/site-packages', '/scratch/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path_to_cmake_tools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[DEBUG]          [ 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-D PYTHON_EXECUTABLE=/apps/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/centos7/Python/3.8.3-intel-2020a/bin/python -D pybind11_DIR=/scratch/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 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Binary extensions built successfully: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- /scratch/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/simd.cpython-38-x86_64-linux-gnu.so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/centos8/Python/3.8.3-intel-2020a/lib/python3.8/site-packages/_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/terminal.py:287: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PytestDeprecationWarning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TerminalReporter.writer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attribute is deprecated, use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instead at your own risk.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https://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docs.pytest.org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/latest/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deprecations.html#terminalreporter-writer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more information.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warnings.warn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 test session starts 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linux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3.8.3, pytest-5.4.1, py-1.8.1,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plugins: xonsh-0.9.17.dev2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2 items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[ 50%]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==================================== 2 passed in 1.03s =====================================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9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running a script in VS Code – locally/remotely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GB" dirty="0"/>
              <a:t>to just run a piece of Python code, I prefer the terminal (system or VS Code terminal)</a:t>
            </a:r>
          </a:p>
          <a:p>
            <a:pPr lvl="1"/>
            <a:r>
              <a:rPr lang="en-GB" dirty="0"/>
              <a:t>full control of the python version/environment you want 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local</a:t>
            </a:r>
            <a:r>
              <a:rPr lang="en-GB" dirty="0"/>
              <a:t>) using </a:t>
            </a:r>
            <a:r>
              <a:rPr lang="en-GB" dirty="0" err="1"/>
              <a:t>pyenv</a:t>
            </a:r>
            <a:r>
              <a:rPr lang="en-GB" dirty="0"/>
              <a:t> for python interpreter control: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3.8.5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pyenv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local 3.10-dev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3.10.5+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my_script.py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remote</a:t>
            </a:r>
            <a:r>
              <a:rPr lang="en-GB" dirty="0"/>
              <a:t>, on Leibniz):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module load ...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/>
              <a:t>	IntelPython3/2020a, Python/3.8.3-intel-2020a,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59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file you want to debug in the editor pane</a:t>
            </a:r>
          </a:p>
          <a:p>
            <a:r>
              <a:rPr lang="en-GB" dirty="0"/>
              <a:t>select the RUN AND DEBUG view, and hit Run and Debug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A2811-52DD-F01C-5853-4AA2046A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129912"/>
            <a:ext cx="6743700" cy="3390900"/>
          </a:xfrm>
          <a:prstGeom prst="rect">
            <a:avLst/>
          </a:prstGeom>
        </p:spPr>
      </p:pic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893662" y="1922923"/>
            <a:ext cx="3032576" cy="623455"/>
          </a:xfrm>
          <a:prstGeom prst="accentBorderCallout3">
            <a:avLst>
              <a:gd name="adj1" fmla="val 76302"/>
              <a:gd name="adj2" fmla="val 101969"/>
              <a:gd name="adj3" fmla="val 215543"/>
              <a:gd name="adj4" fmla="val 137938"/>
              <a:gd name="adj5" fmla="val 449029"/>
              <a:gd name="adj6" fmla="val 138021"/>
              <a:gd name="adj7" fmla="val 597520"/>
              <a:gd name="adj8" fmla="val 10636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8319636" y="1920324"/>
            <a:ext cx="2826784" cy="623455"/>
          </a:xfrm>
          <a:prstGeom prst="accentBorderCallout3">
            <a:avLst>
              <a:gd name="adj1" fmla="val 76303"/>
              <a:gd name="adj2" fmla="val 101178"/>
              <a:gd name="adj3" fmla="val 143138"/>
              <a:gd name="adj4" fmla="val 148584"/>
              <a:gd name="adj5" fmla="val 177974"/>
              <a:gd name="adj6" fmla="val 174873"/>
              <a:gd name="adj7" fmla="val 397014"/>
              <a:gd name="adj8" fmla="val 2091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94FA9677-520E-92A1-09D4-CDF83E2A117A}"/>
              </a:ext>
            </a:extLst>
          </p:cNvPr>
          <p:cNvSpPr/>
          <p:nvPr/>
        </p:nvSpPr>
        <p:spPr>
          <a:xfrm>
            <a:off x="2208810" y="1246411"/>
            <a:ext cx="4678878" cy="623455"/>
          </a:xfrm>
          <a:prstGeom prst="accentBorderCallout3">
            <a:avLst>
              <a:gd name="adj1" fmla="val 76302"/>
              <a:gd name="adj2" fmla="val 101969"/>
              <a:gd name="adj3" fmla="val 84114"/>
              <a:gd name="adj4" fmla="val 117631"/>
              <a:gd name="adj5" fmla="val 287124"/>
              <a:gd name="adj6" fmla="val 117463"/>
              <a:gd name="adj7" fmla="val 374663"/>
              <a:gd name="adj8" fmla="val 1172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4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C740F-F749-C9EA-2EBB-3EEFD1C37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4"/>
          <a:stretch/>
        </p:blipFill>
        <p:spPr>
          <a:xfrm>
            <a:off x="584200" y="3032277"/>
            <a:ext cx="11023600" cy="3352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set a breakpoint </a:t>
            </a:r>
          </a:p>
          <a:p>
            <a:r>
              <a:rPr lang="en-GB" dirty="0"/>
              <a:t>hit Start Debugging (F5) and use the buttons to step, continue, restart,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55</a:t>
            </a:fld>
            <a:endParaRPr lang="en-US"/>
          </a:p>
        </p:txBody>
      </p:sp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071860" y="1238938"/>
            <a:ext cx="2002429" cy="623455"/>
          </a:xfrm>
          <a:prstGeom prst="accentBorderCallout3">
            <a:avLst>
              <a:gd name="adj1" fmla="val 55881"/>
              <a:gd name="adj2" fmla="val -1881"/>
              <a:gd name="adj3" fmla="val 55881"/>
              <a:gd name="adj4" fmla="val -25645"/>
              <a:gd name="adj5" fmla="val 539999"/>
              <a:gd name="adj6" fmla="val -26141"/>
              <a:gd name="adj7" fmla="val 539967"/>
              <a:gd name="adj8" fmla="val -410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1694406" y="1904323"/>
            <a:ext cx="3641523" cy="623455"/>
          </a:xfrm>
          <a:prstGeom prst="accentBorderCallout3">
            <a:avLst>
              <a:gd name="adj1" fmla="val 87442"/>
              <a:gd name="adj2" fmla="val 101178"/>
              <a:gd name="adj3" fmla="val 89298"/>
              <a:gd name="adj4" fmla="val 119976"/>
              <a:gd name="adj5" fmla="val 155696"/>
              <a:gd name="adj6" fmla="val 120203"/>
              <a:gd name="adj7" fmla="val 259631"/>
              <a:gd name="adj8" fmla="val 7850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7488820" y="1904322"/>
            <a:ext cx="1425612" cy="623455"/>
          </a:xfrm>
          <a:prstGeom prst="accentBorderCallout3">
            <a:avLst>
              <a:gd name="adj1" fmla="val 89299"/>
              <a:gd name="adj2" fmla="val -2494"/>
              <a:gd name="adj3" fmla="val 89299"/>
              <a:gd name="adj4" fmla="val -26258"/>
              <a:gd name="adj5" fmla="val 129704"/>
              <a:gd name="adj6" fmla="val -25792"/>
              <a:gd name="adj7" fmla="val 229926"/>
              <a:gd name="adj8" fmla="val -160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5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957649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in the help menu select Show All Commands</a:t>
            </a:r>
          </a:p>
          <a:p>
            <a:r>
              <a:rPr lang="en-GB" dirty="0"/>
              <a:t>type “select” in the search field:</a:t>
            </a:r>
          </a:p>
          <a:p>
            <a:r>
              <a:rPr lang="en-GB" dirty="0"/>
              <a:t>select “Python: Select Interpreter”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56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233913" y="1959420"/>
            <a:ext cx="821803" cy="623455"/>
          </a:xfrm>
          <a:prstGeom prst="accentBorderCallout3">
            <a:avLst>
              <a:gd name="adj1" fmla="val 11324"/>
              <a:gd name="adj2" fmla="val -8128"/>
              <a:gd name="adj3" fmla="val 9468"/>
              <a:gd name="adj4" fmla="val -153018"/>
              <a:gd name="adj5" fmla="val -215612"/>
              <a:gd name="adj6" fmla="val -679312"/>
              <a:gd name="adj7" fmla="val -213787"/>
              <a:gd name="adj8" fmla="val -75269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11474-E960-65DF-D9E1-2663057F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942" y="457200"/>
            <a:ext cx="4953000" cy="1955800"/>
          </a:xfrm>
          <a:prstGeom prst="rect">
            <a:avLst/>
          </a:prstGeom>
        </p:spPr>
      </p:pic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3F29180A-0933-246F-D78A-47030969202E}"/>
              </a:ext>
            </a:extLst>
          </p:cNvPr>
          <p:cNvSpPr/>
          <p:nvPr/>
        </p:nvSpPr>
        <p:spPr>
          <a:xfrm flipH="1">
            <a:off x="5243332" y="1885529"/>
            <a:ext cx="3672198" cy="623455"/>
          </a:xfrm>
          <a:prstGeom prst="accentBorderCallout3">
            <a:avLst>
              <a:gd name="adj1" fmla="val 15037"/>
              <a:gd name="adj2" fmla="val -1824"/>
              <a:gd name="adj3" fmla="val 16894"/>
              <a:gd name="adj4" fmla="val -67914"/>
              <a:gd name="adj5" fmla="val -44810"/>
              <a:gd name="adj6" fmla="val -67828"/>
              <a:gd name="adj7" fmla="val -44842"/>
              <a:gd name="adj8" fmla="val -6020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93EA9-A360-C9D7-58DA-5D36CB99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200813"/>
            <a:ext cx="10210800" cy="2857500"/>
          </a:xfrm>
          <a:prstGeom prst="rect">
            <a:avLst/>
          </a:prstGeom>
        </p:spPr>
      </p:pic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8E85E289-D21B-61EB-71FB-74A27CCC8E87}"/>
              </a:ext>
            </a:extLst>
          </p:cNvPr>
          <p:cNvSpPr/>
          <p:nvPr/>
        </p:nvSpPr>
        <p:spPr>
          <a:xfrm flipH="1">
            <a:off x="4490978" y="2616512"/>
            <a:ext cx="2157844" cy="623455"/>
          </a:xfrm>
          <a:prstGeom prst="accentBorderCallout3">
            <a:avLst>
              <a:gd name="adj1" fmla="val 83729"/>
              <a:gd name="adj2" fmla="val 102774"/>
              <a:gd name="adj3" fmla="val 85585"/>
              <a:gd name="adj4" fmla="val 144500"/>
              <a:gd name="adj5" fmla="val 280085"/>
              <a:gd name="adj6" fmla="val 144587"/>
              <a:gd name="adj7" fmla="val 324610"/>
              <a:gd name="adj8" fmla="val 12914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B6DA84EA-CC9C-3F6F-A552-6F859BB389CC}"/>
              </a:ext>
            </a:extLst>
          </p:cNvPr>
          <p:cNvSpPr/>
          <p:nvPr/>
        </p:nvSpPr>
        <p:spPr>
          <a:xfrm flipH="1">
            <a:off x="2233912" y="3347495"/>
            <a:ext cx="4665651" cy="623455"/>
          </a:xfrm>
          <a:prstGeom prst="accentBorderCallout3">
            <a:avLst>
              <a:gd name="adj1" fmla="val 15037"/>
              <a:gd name="adj2" fmla="val -1824"/>
              <a:gd name="adj3" fmla="val 55881"/>
              <a:gd name="adj4" fmla="val -15862"/>
              <a:gd name="adj5" fmla="val 233671"/>
              <a:gd name="adj6" fmla="val -15520"/>
              <a:gd name="adj7" fmla="val 294905"/>
              <a:gd name="adj8" fmla="val 20049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0" grpId="1" animBg="1"/>
      <p:bldP spid="13" grpId="0" animBg="1"/>
      <p:bldP spid="13" grpId="1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14E642-FA65-172D-2E7C-F3E6B8EC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27533"/>
            <a:ext cx="10287000" cy="463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65046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interpreter you need: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57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905244" y="1900402"/>
            <a:ext cx="1909823" cy="623455"/>
          </a:xfrm>
          <a:prstGeom prst="accentBorderCallout3">
            <a:avLst>
              <a:gd name="adj1" fmla="val 93012"/>
              <a:gd name="adj2" fmla="val 102175"/>
              <a:gd name="adj3" fmla="val 139426"/>
              <a:gd name="adj4" fmla="val 114255"/>
              <a:gd name="adj5" fmla="val 488016"/>
              <a:gd name="adj6" fmla="val 113415"/>
              <a:gd name="adj7" fmla="val 539968"/>
              <a:gd name="adj8" fmla="val 8063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C695FC-BD4F-5DFB-6C0D-91FC55FE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 (continued)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02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GB" dirty="0"/>
              <a:t>non-intuitive (to say the least), but should be possible</a:t>
            </a:r>
          </a:p>
          <a:p>
            <a:r>
              <a:rPr lang="en-GB" dirty="0"/>
              <a:t>check out</a:t>
            </a:r>
          </a:p>
          <a:p>
            <a:pPr lvl="1"/>
            <a:r>
              <a:rPr lang="en-GB" dirty="0">
                <a:hlinkClick r:id="rId2"/>
              </a:rPr>
              <a:t>https://stackoverflow.com/questions/73378057/how-to-debug-remote-python-script-in-vs-code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3"/>
              </a:rPr>
              <a:t>https://donjayamanne.github.io/pythonVSCodeDocs/docs/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4"/>
              </a:rPr>
              <a:t>https://learn.microsoft.com/en-us/visualstudio/python/debugging-python-code-on-remote-linux-machines?view=vs-2022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5"/>
              </a:rPr>
              <a:t>https://github.com/bulletmark/debugpy-run</a:t>
            </a: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4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3600" dirty="0"/>
              <a:t> to the rescue, debug in terminal </a:t>
            </a:r>
          </a:p>
          <a:p>
            <a:pPr lvl="1"/>
            <a:r>
              <a:rPr lang="en-GB" dirty="0"/>
              <a:t>terminal can be local or remote</a:t>
            </a:r>
          </a:p>
          <a:p>
            <a:pPr lvl="1"/>
            <a:r>
              <a:rPr lang="en-GB" dirty="0"/>
              <a:t>terminal can be in </a:t>
            </a:r>
            <a:r>
              <a:rPr lang="en-GB" dirty="0" err="1"/>
              <a:t>vscode</a:t>
            </a:r>
            <a:r>
              <a:rPr lang="en-GB" dirty="0"/>
              <a:t>	</a:t>
            </a:r>
          </a:p>
          <a:p>
            <a:pPr lvl="1"/>
            <a:r>
              <a:rPr lang="en-GB" dirty="0" err="1"/>
              <a:t>powerfull</a:t>
            </a:r>
            <a:r>
              <a:rPr lang="en-GB" dirty="0"/>
              <a:t>, but cli experience instead of </a:t>
            </a:r>
            <a:r>
              <a:rPr lang="en-GB" dirty="0" err="1"/>
              <a:t>gui</a:t>
            </a:r>
            <a:endParaRPr lang="en-GB" dirty="0"/>
          </a:p>
          <a:p>
            <a:pPr lvl="1"/>
            <a:r>
              <a:rPr lang="en-GB" dirty="0"/>
              <a:t>part of Python standard library (so always available)</a:t>
            </a:r>
          </a:p>
          <a:p>
            <a:pPr lvl="1"/>
            <a:r>
              <a:rPr lang="en-GB" dirty="0"/>
              <a:t>check out </a:t>
            </a:r>
          </a:p>
          <a:p>
            <a:pPr lvl="2"/>
            <a:r>
              <a:rPr lang="en-GB" dirty="0">
                <a:hlinkClick r:id="rId2"/>
              </a:rPr>
              <a:t>https://docs.python.org/3/library/pdb.html</a:t>
            </a:r>
          </a:p>
          <a:p>
            <a:pPr lvl="2"/>
            <a:r>
              <a:rPr lang="en-GB" dirty="0">
                <a:hlinkClick r:id="rId2"/>
              </a:rPr>
              <a:t>https://realpython.com/python-debugging-pdb/</a:t>
            </a: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7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activity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1446835"/>
            <a:ext cx="380123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4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-m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tests/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(6)&lt;module&gt;()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60</a:t>
            </a:fld>
            <a:endParaRPr lang="en-US"/>
          </a:p>
        </p:txBody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3CBC0CCB-9AEB-CCD0-5A18-271E83E35C8E}"/>
              </a:ext>
            </a:extLst>
          </p:cNvPr>
          <p:cNvSpPr/>
          <p:nvPr/>
        </p:nvSpPr>
        <p:spPr>
          <a:xfrm>
            <a:off x="7292570" y="996948"/>
            <a:ext cx="3977409" cy="463921"/>
          </a:xfrm>
          <a:prstGeom prst="accentBorderCallout1">
            <a:avLst>
              <a:gd name="adj1" fmla="val 16286"/>
              <a:gd name="adj2" fmla="val -2011"/>
              <a:gd name="adj3" fmla="val 83918"/>
              <a:gd name="adj4" fmla="val -22898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start your script with </a:t>
            </a:r>
            <a:r>
              <a:rPr lang="en-GB" dirty="0" err="1">
                <a:solidFill>
                  <a:srgbClr val="C00000"/>
                </a:solidFill>
              </a:rPr>
              <a:t>pdb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BBC7CDF4-B971-4054-321F-D9E1C3486A05}"/>
              </a:ext>
            </a:extLst>
          </p:cNvPr>
          <p:cNvSpPr/>
          <p:nvPr/>
        </p:nvSpPr>
        <p:spPr>
          <a:xfrm>
            <a:off x="7292569" y="3224923"/>
            <a:ext cx="3977409" cy="463921"/>
          </a:xfrm>
          <a:prstGeom prst="accentBorderCallout1">
            <a:avLst>
              <a:gd name="adj1" fmla="val 16286"/>
              <a:gd name="adj2" fmla="val -2011"/>
              <a:gd name="adj3" fmla="val -221591"/>
              <a:gd name="adj4" fmla="val -140722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C00000"/>
                </a:solidFill>
              </a:rPr>
              <a:t> command prompt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F64A77-A59B-3876-1E50-075AEA1D98EC}"/>
              </a:ext>
            </a:extLst>
          </p:cNvPr>
          <p:cNvSpPr/>
          <p:nvPr/>
        </p:nvSpPr>
        <p:spPr>
          <a:xfrm>
            <a:off x="836612" y="1554480"/>
            <a:ext cx="10433366" cy="765810"/>
          </a:xfrm>
          <a:prstGeom prst="rect">
            <a:avLst/>
          </a:prstGeom>
          <a:solidFill>
            <a:srgbClr val="F4F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35D50025-FCA6-E990-7F0F-77327491DFFE}"/>
              </a:ext>
            </a:extLst>
          </p:cNvPr>
          <p:cNvSpPr/>
          <p:nvPr/>
        </p:nvSpPr>
        <p:spPr>
          <a:xfrm>
            <a:off x="7269706" y="1902131"/>
            <a:ext cx="4000272" cy="1223847"/>
          </a:xfrm>
          <a:prstGeom prst="accentBorderCallout1">
            <a:avLst>
              <a:gd name="adj1" fmla="val 16286"/>
              <a:gd name="adj2" fmla="val -2011"/>
              <a:gd name="adj3" fmla="val -53"/>
              <a:gd name="adj4" fmla="val -139209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= next statement to be executed</a:t>
            </a:r>
          </a:p>
          <a:p>
            <a:r>
              <a:rPr lang="en-GB" sz="1600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end of the file doc-string:</a:t>
            </a:r>
          </a:p>
          <a:p>
            <a:r>
              <a:rPr lang="en-GB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“““</a:t>
            </a:r>
          </a:p>
          <a:p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Tests for C++ module 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tnt_collatz.simd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.</a:t>
            </a:r>
            <a:endParaRPr lang="en-GB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”””</a:t>
            </a:r>
          </a:p>
        </p:txBody>
      </p:sp>
    </p:spTree>
    <p:extLst>
      <p:ext uri="{BB962C8B-B14F-4D97-AF65-F5344CB8AC3E}">
        <p14:creationId xmlns:p14="http://schemas.microsoft.com/office/powerpoint/2010/main" val="34432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 -m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tests/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(6)&lt;module&gt;()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1     #!/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/bin/env python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2     # -*- coding: utf-8 -*-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3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4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5     Tests for C++ module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6  -&gt;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7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8     import sys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9    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sys.path.insert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(0,'.')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11     import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 np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61</a:t>
            </a:fld>
            <a:endParaRPr lang="en-US"/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BBC7CDF4-B971-4054-321F-D9E1C3486A05}"/>
              </a:ext>
            </a:extLst>
          </p:cNvPr>
          <p:cNvSpPr/>
          <p:nvPr/>
        </p:nvSpPr>
        <p:spPr>
          <a:xfrm>
            <a:off x="7292569" y="1768656"/>
            <a:ext cx="3977409" cy="463921"/>
          </a:xfrm>
          <a:prstGeom prst="accentBorderCallout1">
            <a:avLst>
              <a:gd name="adj1" fmla="val 16286"/>
              <a:gd name="adj2" fmla="val -2011"/>
              <a:gd name="adj3" fmla="val 51889"/>
              <a:gd name="adj4" fmla="val -138997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</a:t>
            </a:r>
            <a:r>
              <a:rPr lang="en-GB" dirty="0">
                <a:solidFill>
                  <a:srgbClr val="C00000"/>
                </a:solidFill>
              </a:rPr>
              <a:t> = list source code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35D50025-FCA6-E990-7F0F-77327491DFFE}"/>
              </a:ext>
            </a:extLst>
          </p:cNvPr>
          <p:cNvSpPr/>
          <p:nvPr/>
        </p:nvSpPr>
        <p:spPr>
          <a:xfrm>
            <a:off x="7292569" y="2983231"/>
            <a:ext cx="3977409" cy="832600"/>
          </a:xfrm>
          <a:prstGeom prst="accentBorderCallout1">
            <a:avLst>
              <a:gd name="adj1" fmla="val 16286"/>
              <a:gd name="adj2" fmla="val -2011"/>
              <a:gd name="adj3" fmla="val 37779"/>
              <a:gd name="adj4" fmla="val -126065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= next statement to be executed</a:t>
            </a:r>
          </a:p>
          <a:p>
            <a:pPr algn="ctr"/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(end of the file doc-string)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71074F86-366B-F026-33BF-3E0DD5168B1E}"/>
              </a:ext>
            </a:extLst>
          </p:cNvPr>
          <p:cNvSpPr/>
          <p:nvPr/>
        </p:nvSpPr>
        <p:spPr>
          <a:xfrm>
            <a:off x="7292569" y="4063565"/>
            <a:ext cx="3977409" cy="464400"/>
          </a:xfrm>
          <a:prstGeom prst="accentBorderCallout1">
            <a:avLst>
              <a:gd name="adj1" fmla="val 16286"/>
              <a:gd name="adj2" fmla="val -2011"/>
              <a:gd name="adj3" fmla="val 23050"/>
              <a:gd name="adj4" fmla="val -149917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line numbers</a:t>
            </a:r>
          </a:p>
        </p:txBody>
      </p:sp>
      <p:sp>
        <p:nvSpPr>
          <p:cNvPr id="11" name="Line Callout 1 (Border and Accent Bar) 10">
            <a:extLst>
              <a:ext uri="{FF2B5EF4-FFF2-40B4-BE49-F238E27FC236}">
                <a16:creationId xmlns:a16="http://schemas.microsoft.com/office/drawing/2014/main" id="{888024EE-CBAE-5A6A-3AE8-A402A5DA961F}"/>
              </a:ext>
            </a:extLst>
          </p:cNvPr>
          <p:cNvSpPr/>
          <p:nvPr/>
        </p:nvSpPr>
        <p:spPr>
          <a:xfrm>
            <a:off x="4480560" y="5006242"/>
            <a:ext cx="6789419" cy="464400"/>
          </a:xfrm>
          <a:prstGeom prst="accentBorderCallout1">
            <a:avLst>
              <a:gd name="adj1" fmla="val 26951"/>
              <a:gd name="adj2" fmla="val -1423"/>
              <a:gd name="adj3" fmla="val 76963"/>
              <a:gd name="adj4" fmla="val -1582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together with </a:t>
            </a:r>
            <a:r>
              <a:rPr lang="en-GB" dirty="0" err="1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VSCode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editor this helps to see where you are</a:t>
            </a:r>
          </a:p>
        </p:txBody>
      </p:sp>
    </p:spTree>
    <p:extLst>
      <p:ext uri="{BB962C8B-B14F-4D97-AF65-F5344CB8AC3E}">
        <p14:creationId xmlns:p14="http://schemas.microsoft.com/office/powerpoint/2010/main" val="11557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3200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 -m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tests/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(6)&lt;module&gt;()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1     #!/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/bin/env python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2     # -*- coding: utf-8 -*-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3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4 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5     Tests for C++ module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6  -&gt;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7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8     import sys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9    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sys.path.insert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(0,'.')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10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11     import 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 np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(8)&lt;module&gt;()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62</a:t>
            </a:fld>
            <a:endParaRPr lang="en-US"/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13548BF8-E0C0-71C2-AA4A-EC574BE9815A}"/>
              </a:ext>
            </a:extLst>
          </p:cNvPr>
          <p:cNvSpPr/>
          <p:nvPr/>
        </p:nvSpPr>
        <p:spPr>
          <a:xfrm>
            <a:off x="6565901" y="4013721"/>
            <a:ext cx="4681216" cy="463921"/>
          </a:xfrm>
          <a:prstGeom prst="accentBorderCallout1">
            <a:avLst>
              <a:gd name="adj1" fmla="val 71037"/>
              <a:gd name="adj2" fmla="val -1468"/>
              <a:gd name="adj3" fmla="val 123064"/>
              <a:gd name="adj4" fmla="val -101494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GB" dirty="0">
                <a:solidFill>
                  <a:srgbClr val="C00000"/>
                </a:solidFill>
              </a:rPr>
              <a:t> = continue execution until next statement</a:t>
            </a:r>
          </a:p>
        </p:txBody>
      </p:sp>
      <p:sp>
        <p:nvSpPr>
          <p:cNvPr id="10" name="Line Callout 1 (Border and Accent Bar) 9">
            <a:extLst>
              <a:ext uri="{FF2B5EF4-FFF2-40B4-BE49-F238E27FC236}">
                <a16:creationId xmlns:a16="http://schemas.microsoft.com/office/drawing/2014/main" id="{680B52B7-F02E-EDC5-AA11-3792924F6062}"/>
              </a:ext>
            </a:extLst>
          </p:cNvPr>
          <p:cNvSpPr/>
          <p:nvPr/>
        </p:nvSpPr>
        <p:spPr>
          <a:xfrm>
            <a:off x="6565900" y="5127396"/>
            <a:ext cx="4681215" cy="464400"/>
          </a:xfrm>
          <a:prstGeom prst="accentBorderCallout1">
            <a:avLst>
              <a:gd name="adj1" fmla="val 16286"/>
              <a:gd name="adj2" fmla="val -1468"/>
              <a:gd name="adj3" fmla="val -22575"/>
              <a:gd name="adj4" fmla="val -121754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 = next statement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782835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3600" dirty="0">
                <a:ea typeface="Menlo" panose="020B0609030804020204" pitchFamily="49" charset="0"/>
                <a:cs typeface="Menlo" panose="020B0609030804020204" pitchFamily="49" charset="0"/>
              </a:rPr>
              <a:t>familiarize yourself with </a:t>
            </a:r>
            <a:r>
              <a:rPr lang="en-GB" sz="3600" dirty="0"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essential</a:t>
            </a:r>
            <a:r>
              <a:rPr lang="en-GB" sz="3600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3600" dirty="0" err="1"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sz="3600" dirty="0">
                <a:ea typeface="Menlo" panose="020B0609030804020204" pitchFamily="49" charset="0"/>
                <a:cs typeface="Menlo" panose="020B0609030804020204" pitchFamily="49" charset="0"/>
              </a:rPr>
              <a:t> commands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51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GB" dirty="0"/>
              <a:t>combining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(GNU debugger) and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 (Python debugging module)</a:t>
            </a:r>
          </a:p>
          <a:p>
            <a:pPr lvl="1">
              <a:tabLst>
                <a:tab pos="215900" algn="l"/>
              </a:tabLst>
            </a:pPr>
            <a:r>
              <a:rPr lang="en-GB" dirty="0"/>
              <a:t>on macOS you may want to replace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with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, but (at the time of writing) limited support for Fortran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Windows: do all your work </a:t>
            </a:r>
          </a:p>
          <a:p>
            <a:pPr lvl="2">
              <a:tabLst>
                <a:tab pos="215900" algn="l"/>
              </a:tabLst>
            </a:pPr>
            <a:r>
              <a:rPr lang="en-GB" dirty="0"/>
              <a:t>remotely on a VSC cluster</a:t>
            </a:r>
          </a:p>
          <a:p>
            <a:pPr lvl="2">
              <a:tabLst>
                <a:tab pos="215900" algn="l"/>
              </a:tabLst>
            </a:pPr>
            <a:r>
              <a:rPr lang="en-GB" dirty="0"/>
              <a:t>in a Linux terminal using WSL (Windows Subsystem for Linux)  </a:t>
            </a:r>
          </a:p>
          <a:p>
            <a:pPr>
              <a:tabLst>
                <a:tab pos="215900" algn="l"/>
              </a:tabLst>
            </a:pPr>
            <a:r>
              <a:rPr lang="en-GB" dirty="0"/>
              <a:t>must build binary extension with debug symbols: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&gt; micc2 build --build-type Debug</a:t>
            </a:r>
          </a:p>
          <a:p>
            <a:pPr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06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simd.cpp:37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65</a:t>
            </a:fld>
            <a:endParaRPr lang="en-US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AAD2B99-50CC-3D53-0DF3-EA237B4E92CB}"/>
              </a:ext>
            </a:extLst>
          </p:cNvPr>
          <p:cNvSpPr/>
          <p:nvPr/>
        </p:nvSpPr>
        <p:spPr>
          <a:xfrm>
            <a:off x="7789763" y="1432109"/>
            <a:ext cx="3562450" cy="623455"/>
          </a:xfrm>
          <a:prstGeom prst="borderCallout1">
            <a:avLst>
              <a:gd name="adj1" fmla="val 24320"/>
              <a:gd name="adj2" fmla="val -2946"/>
              <a:gd name="adj3" fmla="val 22983"/>
              <a:gd name="adj4" fmla="val -15171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start debugging Python with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56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66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11FB6A-E48A-19D7-D19E-0603AEC193D0}"/>
              </a:ext>
            </a:extLst>
          </p:cNvPr>
          <p:cNvSpPr/>
          <p:nvPr/>
        </p:nvSpPr>
        <p:spPr>
          <a:xfrm>
            <a:off x="8530541" y="1443675"/>
            <a:ext cx="2821671" cy="2086592"/>
          </a:xfrm>
          <a:prstGeom prst="borderCallout1">
            <a:avLst>
              <a:gd name="adj1" fmla="val 24320"/>
              <a:gd name="adj2" fmla="val -2946"/>
              <a:gd name="adj3" fmla="val 25565"/>
              <a:gd name="adj4" fmla="val -205046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set a breakpoint in a source file of the binary extension</a:t>
            </a:r>
          </a:p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will complain, since it hasn’t seen the binary extension yet</a:t>
            </a:r>
          </a:p>
        </p:txBody>
      </p:sp>
    </p:spTree>
    <p:extLst>
      <p:ext uri="{BB962C8B-B14F-4D97-AF65-F5344CB8AC3E}">
        <p14:creationId xmlns:p14="http://schemas.microsoft.com/office/powerpoint/2010/main" val="1120922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–m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4F5F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67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0F2283-411C-70D9-20C5-CBA002C1B419}"/>
              </a:ext>
            </a:extLst>
          </p:cNvPr>
          <p:cNvSpPr/>
          <p:nvPr/>
        </p:nvSpPr>
        <p:spPr>
          <a:xfrm>
            <a:off x="9653285" y="2230765"/>
            <a:ext cx="1698927" cy="623455"/>
          </a:xfrm>
          <a:prstGeom prst="borderCallout1">
            <a:avLst>
              <a:gd name="adj1" fmla="val 24320"/>
              <a:gd name="adj2" fmla="val -2946"/>
              <a:gd name="adj3" fmla="val 24839"/>
              <a:gd name="adj4" fmla="val -57700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 ‘y’</a:t>
            </a:r>
          </a:p>
        </p:txBody>
      </p:sp>
    </p:spTree>
    <p:extLst>
      <p:ext uri="{BB962C8B-B14F-4D97-AF65-F5344CB8AC3E}">
        <p14:creationId xmlns:p14="http://schemas.microsoft.com/office/powerpoint/2010/main" val="3627784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68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1802C8-8B22-34FA-9FED-17C7A0BC103A}"/>
              </a:ext>
            </a:extLst>
          </p:cNvPr>
          <p:cNvSpPr/>
          <p:nvPr/>
        </p:nvSpPr>
        <p:spPr>
          <a:xfrm>
            <a:off x="7674015" y="2844218"/>
            <a:ext cx="3678198" cy="1380541"/>
          </a:xfrm>
          <a:prstGeom prst="borderCallout1">
            <a:avLst>
              <a:gd name="adj1" fmla="val 24320"/>
              <a:gd name="adj2" fmla="val -2946"/>
              <a:gd name="adj3" fmla="val 941"/>
              <a:gd name="adj4" fmla="val -11773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provide python command line arguments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‘-m 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’ is for running the script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 with the python debugger</a:t>
            </a:r>
          </a:p>
        </p:txBody>
      </p:sp>
    </p:spTree>
    <p:extLst>
      <p:ext uri="{BB962C8B-B14F-4D97-AF65-F5344CB8AC3E}">
        <p14:creationId xmlns:p14="http://schemas.microsoft.com/office/powerpoint/2010/main" val="1479021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69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C1203B9A-689E-D9E4-C35B-BC5F79F6C990}"/>
              </a:ext>
            </a:extLst>
          </p:cNvPr>
          <p:cNvSpPr/>
          <p:nvPr/>
        </p:nvSpPr>
        <p:spPr>
          <a:xfrm>
            <a:off x="8264323" y="4017528"/>
            <a:ext cx="3087889" cy="1612035"/>
          </a:xfrm>
          <a:prstGeom prst="borderCallout1">
            <a:avLst>
              <a:gd name="adj1" fmla="val 24320"/>
              <a:gd name="adj2" fmla="val -2946"/>
              <a:gd name="adj3" fmla="val -51419"/>
              <a:gd name="adj4" fmla="val 114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 halts on line 1 of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showing the path of the file, current line number, the content of that line ‘-&gt;’ and the ‘(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)’ prompt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AC10F-53B1-F274-489C-22F76D082FB5}"/>
              </a:ext>
            </a:extLst>
          </p:cNvPr>
          <p:cNvCxnSpPr>
            <a:cxnSpLocks/>
          </p:cNvCxnSpPr>
          <p:nvPr/>
        </p:nvCxnSpPr>
        <p:spPr>
          <a:xfrm>
            <a:off x="5868000" y="3183038"/>
            <a:ext cx="2292153" cy="11921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C1D35-29F1-D0E3-1352-6EEEBB9694D4}"/>
              </a:ext>
            </a:extLst>
          </p:cNvPr>
          <p:cNvCxnSpPr>
            <a:cxnSpLocks/>
          </p:cNvCxnSpPr>
          <p:nvPr/>
        </p:nvCxnSpPr>
        <p:spPr>
          <a:xfrm>
            <a:off x="2511706" y="3313256"/>
            <a:ext cx="5648447" cy="1097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A5AF6-C869-7683-5F00-F8132F0C9564}"/>
              </a:ext>
            </a:extLst>
          </p:cNvPr>
          <p:cNvCxnSpPr>
            <a:cxnSpLocks/>
          </p:cNvCxnSpPr>
          <p:nvPr/>
        </p:nvCxnSpPr>
        <p:spPr>
          <a:xfrm>
            <a:off x="1666754" y="3544744"/>
            <a:ext cx="6493399" cy="8661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side bar (</a:t>
            </a:r>
            <a:r>
              <a:rPr lang="en-GB" dirty="0" err="1">
                <a:solidFill>
                  <a:srgbClr val="C00000"/>
                </a:solidFill>
              </a:rPr>
              <a:t>cfr</a:t>
            </a:r>
            <a:r>
              <a:rPr lang="en-GB" dirty="0">
                <a:solidFill>
                  <a:srgbClr val="C00000"/>
                </a:solidFill>
              </a:rPr>
              <a:t> selected activity)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501976" y="1446835"/>
            <a:ext cx="2162621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64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70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0AF04C-99EA-64B7-AB0C-ED21DF84EFA8}"/>
              </a:ext>
            </a:extLst>
          </p:cNvPr>
          <p:cNvSpPr/>
          <p:nvPr/>
        </p:nvSpPr>
        <p:spPr>
          <a:xfrm>
            <a:off x="7928658" y="4803494"/>
            <a:ext cx="3423554" cy="972273"/>
          </a:xfrm>
          <a:prstGeom prst="borderCallout1">
            <a:avLst>
              <a:gd name="adj1" fmla="val 24320"/>
              <a:gd name="adj2" fmla="val -2946"/>
              <a:gd name="adj3" fmla="val -137575"/>
              <a:gd name="adj4" fmla="val -17608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execute the statement and show the next statement (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next command)</a:t>
            </a:r>
          </a:p>
        </p:txBody>
      </p:sp>
    </p:spTree>
    <p:extLst>
      <p:ext uri="{BB962C8B-B14F-4D97-AF65-F5344CB8AC3E}">
        <p14:creationId xmlns:p14="http://schemas.microsoft.com/office/powerpoint/2010/main" val="1587876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71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9F0E745-B4A1-9B65-8B98-EF1DE0702E23}"/>
              </a:ext>
            </a:extLst>
          </p:cNvPr>
          <p:cNvSpPr/>
          <p:nvPr/>
        </p:nvSpPr>
        <p:spPr>
          <a:xfrm>
            <a:off x="8299048" y="3032570"/>
            <a:ext cx="3053164" cy="833377"/>
          </a:xfrm>
          <a:prstGeom prst="borderCallout1">
            <a:avLst>
              <a:gd name="adj1" fmla="val 24320"/>
              <a:gd name="adj2" fmla="val -2946"/>
              <a:gd name="adj3" fmla="val 138219"/>
              <a:gd name="adj4" fmla="val -9576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print statement produces some output</a:t>
            </a:r>
          </a:p>
        </p:txBody>
      </p:sp>
    </p:spTree>
    <p:extLst>
      <p:ext uri="{BB962C8B-B14F-4D97-AF65-F5344CB8AC3E}">
        <p14:creationId xmlns:p14="http://schemas.microsoft.com/office/powerpoint/2010/main" val="3925601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38.182422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18.145487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78.228365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_=&lt;error reading variable: Cannot access memory at address 0x5&gt;)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/simd.cpp:56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                          xv[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[j]; // fetch a new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72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8299048" y="2488558"/>
            <a:ext cx="3053164" cy="1377390"/>
          </a:xfrm>
          <a:prstGeom prst="borderCallout1">
            <a:avLst>
              <a:gd name="adj1" fmla="val 24320"/>
              <a:gd name="adj2" fmla="val -2946"/>
              <a:gd name="adj3" fmla="val -35730"/>
              <a:gd name="adj4" fmla="val -21480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set a breakpoint in the current file (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) on the line where we will enter the binary extension </a:t>
            </a:r>
          </a:p>
        </p:txBody>
      </p:sp>
    </p:spTree>
    <p:extLst>
      <p:ext uri="{BB962C8B-B14F-4D97-AF65-F5344CB8AC3E}">
        <p14:creationId xmlns:p14="http://schemas.microsoft.com/office/powerpoint/2010/main" val="872108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range: [200010, 300010[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7.157436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15.767008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0.659163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_=...)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44          while( !done 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 done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$1 = false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73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5949387" y="2518865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62267"/>
              <a:gd name="adj4" fmla="val -1937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script produces some output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timings are much larger, due to the debugging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E51017D-6062-C2D7-7A97-8E7C42D2EF39}"/>
              </a:ext>
            </a:extLst>
          </p:cNvPr>
          <p:cNvSpPr/>
          <p:nvPr/>
        </p:nvSpPr>
        <p:spPr>
          <a:xfrm>
            <a:off x="5949386" y="1603948"/>
            <a:ext cx="5402824" cy="428056"/>
          </a:xfrm>
          <a:prstGeom prst="borderCallout1">
            <a:avLst>
              <a:gd name="adj1" fmla="val 24320"/>
              <a:gd name="adj2" fmla="val -2946"/>
              <a:gd name="adj3" fmla="val 183093"/>
              <a:gd name="adj4" fmla="val -74558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/>
                </a:solidFill>
              </a:rPr>
              <a:t>ontinue until next breakpoint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401F052-5B94-9E8D-E7B1-93126133E041}"/>
              </a:ext>
            </a:extLst>
          </p:cNvPr>
          <p:cNvSpPr/>
          <p:nvPr/>
        </p:nvSpPr>
        <p:spPr>
          <a:xfrm>
            <a:off x="5949386" y="3809293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40832"/>
              <a:gd name="adj4" fmla="val -7676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now we are stepping into the binary extension, where a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breakpoint at line 44 will be hit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8D026C4-7CB1-F53F-29D1-C80C2D3F7420}"/>
              </a:ext>
            </a:extLst>
          </p:cNvPr>
          <p:cNvSpPr/>
          <p:nvPr/>
        </p:nvSpPr>
        <p:spPr>
          <a:xfrm>
            <a:off x="5949386" y="4956719"/>
            <a:ext cx="5402825" cy="428056"/>
          </a:xfrm>
          <a:prstGeom prst="borderCallout1">
            <a:avLst>
              <a:gd name="adj1" fmla="val 24320"/>
              <a:gd name="adj2" fmla="val -2946"/>
              <a:gd name="adj3" fmla="val 34373"/>
              <a:gd name="adj4" fmla="val -5692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examine content of variables using print statements</a:t>
            </a:r>
          </a:p>
        </p:txBody>
      </p:sp>
    </p:spTree>
    <p:extLst>
      <p:ext uri="{BB962C8B-B14F-4D97-AF65-F5344CB8AC3E}">
        <p14:creationId xmlns:p14="http://schemas.microsoft.com/office/powerpoint/2010/main" val="1205446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There is a VS Code extension </a:t>
            </a:r>
            <a:r>
              <a:rPr lang="en-GB" b="1" dirty="0"/>
              <a:t>Python C++ Debugger</a:t>
            </a: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requires your binary extensions be built with Microsoft C++ compiler as well as the Microsoft Python distribution</a:t>
            </a:r>
          </a:p>
          <a:p>
            <a:pPr>
              <a:tabLst>
                <a:tab pos="215900" algn="l"/>
              </a:tabLst>
            </a:pPr>
            <a:r>
              <a:rPr lang="en-GB" dirty="0">
                <a:hlinkClick r:id="rId2"/>
              </a:rPr>
              <a:t>https://marketplace.visualstudio.com/items?itemName=benjamin-simmonds.pythoncpp-debug</a:t>
            </a:r>
            <a:r>
              <a:rPr lang="en-GB" dirty="0"/>
              <a:t> </a:t>
            </a:r>
          </a:p>
          <a:p>
            <a:pPr marL="0" indent="0">
              <a:buNone/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257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56C5-4C08-EE49-81CA-C35AE71A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004" y="4574075"/>
            <a:ext cx="7223991" cy="1078787"/>
          </a:xfrm>
        </p:spPr>
        <p:txBody>
          <a:bodyPr anchor="t">
            <a:normAutofit fontScale="77500" lnSpcReduction="20000"/>
          </a:bodyPr>
          <a:lstStyle/>
          <a:p>
            <a:pPr marL="0" indent="0" algn="ctr" fontAlgn="base">
              <a:buNone/>
            </a:pPr>
            <a:r>
              <a:rPr lang="en-GB" sz="4800" dirty="0">
                <a:hlinkClick r:id="rId2"/>
              </a:rPr>
              <a:t>engelbert.tijskens@uantwerpen.be</a:t>
            </a:r>
            <a:endParaRPr lang="en-GB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2497976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674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editor/preview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08566" y="1446835"/>
            <a:ext cx="5405552" cy="146998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run/debug/output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66439" y="2893671"/>
            <a:ext cx="5347679" cy="314831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23333</TotalTime>
  <Words>7036</Words>
  <Application>Microsoft Macintosh PowerPoint</Application>
  <PresentationFormat>Widescreen</PresentationFormat>
  <Paragraphs>815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Calibri</vt:lpstr>
      <vt:lpstr>Cambria Math</vt:lpstr>
      <vt:lpstr>Courier</vt:lpstr>
      <vt:lpstr>FlandersArtSans-Bold</vt:lpstr>
      <vt:lpstr>FlandersArtSans-Medium</vt:lpstr>
      <vt:lpstr>FlandersArtSans-Regular</vt:lpstr>
      <vt:lpstr>Menlo</vt:lpstr>
      <vt:lpstr>System Font Regular</vt:lpstr>
      <vt:lpstr>Office Theme</vt:lpstr>
      <vt:lpstr>Local and remote  code development  with VS Code </vt:lpstr>
      <vt:lpstr>PowerPoint Presentation</vt:lpstr>
      <vt:lpstr>terminology</vt:lpstr>
      <vt:lpstr>Topics covered</vt:lpstr>
      <vt:lpstr>VS Code : “Free. Built on open source. Runs everywhere.”</vt:lpstr>
      <vt:lpstr>VS Code : Interface: activity bar</vt:lpstr>
      <vt:lpstr>VS Code : Interface: side bar (cfr selected activity)</vt:lpstr>
      <vt:lpstr>VS Code : Interface: editor/preview panel</vt:lpstr>
      <vt:lpstr>VS Code : Interface: run/debug/output panel</vt:lpstr>
      <vt:lpstr>VS Code : Interface: status bar</vt:lpstr>
      <vt:lpstr>VS Code : activity bar</vt:lpstr>
      <vt:lpstr>VS Code : interface</vt:lpstr>
      <vt:lpstr>VS Code : interface</vt:lpstr>
      <vt:lpstr>VS Code : interface</vt:lpstr>
      <vt:lpstr>VS Code : interface</vt:lpstr>
      <vt:lpstr>VS Code : interface</vt:lpstr>
      <vt:lpstr>VS Code : interface</vt:lpstr>
      <vt:lpstr>VS Code</vt:lpstr>
      <vt:lpstr>Tutorial – the Collatz conjecture</vt:lpstr>
      <vt:lpstr>Tutorial – the Collatz conjecture</vt:lpstr>
      <vt:lpstr>Tutorial – the Collatz conjecture</vt:lpstr>
      <vt:lpstr>Tools I (love to) use: Python, C++, Fortran, micc2 </vt:lpstr>
      <vt:lpstr>Tools I (love to) use : Python, pyenv, micc2 </vt:lpstr>
      <vt:lpstr>Tools I (love to) use: Python, micc2 </vt:lpstr>
      <vt:lpstr>Tools I (love to) use </vt:lpstr>
      <vt:lpstr>what micc2 does for you</vt:lpstr>
      <vt:lpstr>simple Python implementation</vt:lpstr>
      <vt:lpstr>simple Python implementation</vt:lpstr>
      <vt:lpstr>Tools I love to use: pytest: a unit test</vt:lpstr>
      <vt:lpstr>speeding up (1)</vt:lpstr>
      <vt:lpstr>speeding up (1) : timings</vt:lpstr>
      <vt:lpstr>speeding up</vt:lpstr>
      <vt:lpstr>C++ SIMD version of stoppingTime</vt:lpstr>
      <vt:lpstr>C++ simd version of stoppingTime</vt:lpstr>
      <vt:lpstr>Reasons to add a C++ binary extension</vt:lpstr>
      <vt:lpstr>don’t throw away the original Python version</vt:lpstr>
      <vt:lpstr>transferring your project to another (remote) machine</vt:lpstr>
      <vt:lpstr>transferring your project to another (remote) machine</vt:lpstr>
      <vt:lpstr>transferring your project to another (remote) machine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running a script in VS Code – locally/remotely</vt:lpstr>
      <vt:lpstr>debugging a script in VS Code – locally</vt:lpstr>
      <vt:lpstr>debugging a script in VS Code – locally</vt:lpstr>
      <vt:lpstr>debugging a script in VS Code – locally selecting the interpreter for the debugger</vt:lpstr>
      <vt:lpstr>debugging a script in VS Code – locally selecting the interpreter for the debugger (continued)</vt:lpstr>
      <vt:lpstr>debugging a Python script in VS Code – remotely</vt:lpstr>
      <vt:lpstr>debugging a Python script in VS Code – remotely</vt:lpstr>
      <vt:lpstr>debugging a Python script in VS Code – remotely</vt:lpstr>
      <vt:lpstr>debugging a Python script in VS Code – remotely</vt:lpstr>
      <vt:lpstr>debugging a Python script in VS Code – remotely</vt:lpstr>
      <vt:lpstr>debugging a Python script in VS Code – remotely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 (windows)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Engelbert Tijskens</dc:creator>
  <cp:lastModifiedBy>Engelbert Tijskens</cp:lastModifiedBy>
  <cp:revision>81</cp:revision>
  <dcterms:created xsi:type="dcterms:W3CDTF">2021-05-17T10:26:36Z</dcterms:created>
  <dcterms:modified xsi:type="dcterms:W3CDTF">2023-03-08T12:47:39Z</dcterms:modified>
</cp:coreProperties>
</file>